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xls" ContentType="application/vnd.ms-exce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6" r:id="rId3"/>
    <p:sldMasterId id="2147483698" r:id="rId4"/>
    <p:sldMasterId id="2147483710" r:id="rId5"/>
    <p:sldMasterId id="2147483722" r:id="rId6"/>
    <p:sldMasterId id="2147483734" r:id="rId7"/>
    <p:sldMasterId id="2147483746" r:id="rId8"/>
  </p:sldMasterIdLst>
  <p:notesMasterIdLst>
    <p:notesMasterId r:id="rId24"/>
  </p:notesMasterIdLst>
  <p:handoutMasterIdLst>
    <p:handoutMasterId r:id="rId25"/>
  </p:handoutMasterIdLst>
  <p:sldIdLst>
    <p:sldId id="256" r:id="rId9"/>
    <p:sldId id="266" r:id="rId10"/>
    <p:sldId id="283" r:id="rId11"/>
    <p:sldId id="284" r:id="rId12"/>
    <p:sldId id="285" r:id="rId13"/>
    <p:sldId id="288" r:id="rId14"/>
    <p:sldId id="281" r:id="rId15"/>
    <p:sldId id="297" r:id="rId16"/>
    <p:sldId id="286" r:id="rId17"/>
    <p:sldId id="294" r:id="rId18"/>
    <p:sldId id="295" r:id="rId19"/>
    <p:sldId id="296" r:id="rId20"/>
    <p:sldId id="292" r:id="rId21"/>
    <p:sldId id="298" r:id="rId22"/>
    <p:sldId id="282"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Geneva"/>
        <a:cs typeface="Geneva"/>
      </a:defRPr>
    </a:lvl1pPr>
    <a:lvl2pPr marL="457200" algn="l" rtl="0" fontAlgn="base">
      <a:spcBef>
        <a:spcPct val="0"/>
      </a:spcBef>
      <a:spcAft>
        <a:spcPct val="0"/>
      </a:spcAft>
      <a:defRPr kern="1200">
        <a:solidFill>
          <a:schemeClr val="tx1"/>
        </a:solidFill>
        <a:latin typeface="Arial" charset="0"/>
        <a:ea typeface="Geneva"/>
        <a:cs typeface="Geneva"/>
      </a:defRPr>
    </a:lvl2pPr>
    <a:lvl3pPr marL="914400" algn="l" rtl="0" fontAlgn="base">
      <a:spcBef>
        <a:spcPct val="0"/>
      </a:spcBef>
      <a:spcAft>
        <a:spcPct val="0"/>
      </a:spcAft>
      <a:defRPr kern="1200">
        <a:solidFill>
          <a:schemeClr val="tx1"/>
        </a:solidFill>
        <a:latin typeface="Arial" charset="0"/>
        <a:ea typeface="Geneva"/>
        <a:cs typeface="Geneva"/>
      </a:defRPr>
    </a:lvl3pPr>
    <a:lvl4pPr marL="1371600" algn="l" rtl="0" fontAlgn="base">
      <a:spcBef>
        <a:spcPct val="0"/>
      </a:spcBef>
      <a:spcAft>
        <a:spcPct val="0"/>
      </a:spcAft>
      <a:defRPr kern="1200">
        <a:solidFill>
          <a:schemeClr val="tx1"/>
        </a:solidFill>
        <a:latin typeface="Arial" charset="0"/>
        <a:ea typeface="Geneva"/>
        <a:cs typeface="Geneva"/>
      </a:defRPr>
    </a:lvl4pPr>
    <a:lvl5pPr marL="1828800" algn="l" rtl="0" fontAlgn="base">
      <a:spcBef>
        <a:spcPct val="0"/>
      </a:spcBef>
      <a:spcAft>
        <a:spcPct val="0"/>
      </a:spcAft>
      <a:defRPr kern="1200">
        <a:solidFill>
          <a:schemeClr val="tx1"/>
        </a:solidFill>
        <a:latin typeface="Arial" charset="0"/>
        <a:ea typeface="Geneva"/>
        <a:cs typeface="Geneva"/>
      </a:defRPr>
    </a:lvl5pPr>
    <a:lvl6pPr marL="2286000" algn="l" defTabSz="914400" rtl="0" eaLnBrk="1" latinLnBrk="0" hangingPunct="1">
      <a:defRPr kern="1200">
        <a:solidFill>
          <a:schemeClr val="tx1"/>
        </a:solidFill>
        <a:latin typeface="Arial" charset="0"/>
        <a:ea typeface="Geneva"/>
        <a:cs typeface="Geneva"/>
      </a:defRPr>
    </a:lvl6pPr>
    <a:lvl7pPr marL="2743200" algn="l" defTabSz="914400" rtl="0" eaLnBrk="1" latinLnBrk="0" hangingPunct="1">
      <a:defRPr kern="1200">
        <a:solidFill>
          <a:schemeClr val="tx1"/>
        </a:solidFill>
        <a:latin typeface="Arial" charset="0"/>
        <a:ea typeface="Geneva"/>
        <a:cs typeface="Geneva"/>
      </a:defRPr>
    </a:lvl7pPr>
    <a:lvl8pPr marL="3200400" algn="l" defTabSz="914400" rtl="0" eaLnBrk="1" latinLnBrk="0" hangingPunct="1">
      <a:defRPr kern="1200">
        <a:solidFill>
          <a:schemeClr val="tx1"/>
        </a:solidFill>
        <a:latin typeface="Arial" charset="0"/>
        <a:ea typeface="Geneva"/>
        <a:cs typeface="Geneva"/>
      </a:defRPr>
    </a:lvl8pPr>
    <a:lvl9pPr marL="3657600" algn="l" defTabSz="914400" rtl="0" eaLnBrk="1" latinLnBrk="0" hangingPunct="1">
      <a:defRPr kern="1200">
        <a:solidFill>
          <a:schemeClr val="tx1"/>
        </a:solidFill>
        <a:latin typeface="Arial" charset="0"/>
        <a:ea typeface="Geneva"/>
        <a:cs typeface="Genev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0D3DE546-7B79-49F9-9B6E-6C216C18C0B8}" type="datetimeFigureOut">
              <a:rPr lang="en-US"/>
              <a:pPr>
                <a:defRPr/>
              </a:pPr>
              <a:t>3/23/2011</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D11B47A-C100-4F7B-AAFF-4D521C4D20FD}"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2DFDB73-BFA5-4863-8E7A-3B28C76B97EC}" type="datetimeFigureOut">
              <a:rPr lang="en-US"/>
              <a:pPr>
                <a:defRPr/>
              </a:pPr>
              <a:t>3/23/2011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56894FDE-DB7A-4B78-93C3-1E196BAD47C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8386D6-DA3A-42F7-8DFF-B338667D7125}" type="slidenum">
              <a:rPr lang="en-US">
                <a:ea typeface="Geneva"/>
                <a:cs typeface="Geneva"/>
              </a:rPr>
              <a:pPr fontAlgn="base">
                <a:spcBef>
                  <a:spcPct val="0"/>
                </a:spcBef>
                <a:spcAft>
                  <a:spcPct val="0"/>
                </a:spcAft>
                <a:defRPr/>
              </a:pPr>
              <a:t>2</a:t>
            </a:fld>
            <a:endParaRPr lang="en-US" dirty="0">
              <a:ea typeface="Geneva"/>
              <a:cs typeface="Geneva"/>
            </a:endParaRPr>
          </a:p>
        </p:txBody>
      </p:sp>
      <p:sp>
        <p:nvSpPr>
          <p:cNvPr id="135170" name="Rectangle 7"/>
          <p:cNvSpPr txBox="1">
            <a:spLocks noGrp="1" noChangeArrowheads="1"/>
          </p:cNvSpPr>
          <p:nvPr/>
        </p:nvSpPr>
        <p:spPr bwMode="auto">
          <a:xfrm>
            <a:off x="3886200" y="8780463"/>
            <a:ext cx="2971800" cy="515937"/>
          </a:xfrm>
          <a:prstGeom prst="rect">
            <a:avLst/>
          </a:prstGeom>
          <a:noFill/>
          <a:ln w="9525">
            <a:noFill/>
            <a:miter lim="800000"/>
            <a:headEnd/>
            <a:tailEnd/>
          </a:ln>
        </p:spPr>
        <p:txBody>
          <a:bodyPr anchor="b"/>
          <a:lstStyle/>
          <a:p>
            <a:pPr algn="r" eaLnBrk="0" hangingPunct="0"/>
            <a:fld id="{FCFD5F70-5B21-485C-8F6B-AF11464757CC}" type="slidenum">
              <a:rPr lang="en-US" sz="1200">
                <a:latin typeface="Calibri" pitchFamily="34" charset="0"/>
              </a:rPr>
              <a:pPr algn="r" eaLnBrk="0" hangingPunct="0"/>
              <a:t>2</a:t>
            </a:fld>
            <a:endParaRPr lang="en-US" sz="1200" dirty="0">
              <a:latin typeface="Calibri" pitchFamily="34" charset="0"/>
            </a:endParaRPr>
          </a:p>
        </p:txBody>
      </p:sp>
      <p:sp>
        <p:nvSpPr>
          <p:cNvPr id="1351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Children’s work is grounded in our CPI philosophy.  </a:t>
            </a:r>
          </a:p>
          <a:p>
            <a:pPr eaLnBrk="1" hangingPunct="1">
              <a:spcBef>
                <a:spcPct val="0"/>
              </a:spcBef>
            </a:pPr>
            <a:endParaRPr lang="en-US" dirty="0" smtClean="0"/>
          </a:p>
          <a:p>
            <a:pPr eaLnBrk="1" hangingPunct="1">
              <a:spcBef>
                <a:spcPct val="0"/>
              </a:spcBef>
            </a:pPr>
            <a:r>
              <a:rPr lang="en-US" dirty="0" smtClean="0"/>
              <a:t>Our goals support that philosophy.  </a:t>
            </a:r>
          </a:p>
          <a:p>
            <a:pPr eaLnBrk="1" hangingPunct="1">
              <a:spcBef>
                <a:spcPct val="0"/>
              </a:spcBef>
            </a:pPr>
            <a:endParaRPr lang="en-US" dirty="0" smtClean="0"/>
          </a:p>
          <a:p>
            <a:pPr eaLnBrk="1" hangingPunct="1">
              <a:spcBef>
                <a:spcPct val="0"/>
              </a:spcBef>
            </a:pPr>
            <a:r>
              <a:rPr lang="en-US" dirty="0" smtClean="0"/>
              <a:t>All of our goals, directly or indirectly, focus on the patient and family and support our people in their work, primarily by removing waste from our systems and processes.</a:t>
            </a:r>
          </a:p>
          <a:p>
            <a:pPr eaLnBrk="1" hangingPunct="1">
              <a:spcBef>
                <a:spcPct val="0"/>
              </a:spcBef>
            </a:pPr>
            <a:endParaRPr lang="en-US" dirty="0" smtClean="0"/>
          </a:p>
          <a:p>
            <a:pPr eaLnBrk="1" hangingPunct="1">
              <a:spcBef>
                <a:spcPct val="0"/>
              </a:spcBef>
            </a:pPr>
            <a:r>
              <a:rPr lang="en-US" dirty="0" smtClean="0"/>
              <a:t>Many of our goals are multi-year because we take a long term view – we know we can’t improve everything overnight – so we take an iterative incremental approach over time.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txBox="1">
            <a:spLocks noGrp="1" noChangeArrowheads="1"/>
          </p:cNvSpPr>
          <p:nvPr/>
        </p:nvSpPr>
        <p:spPr bwMode="auto">
          <a:xfrm>
            <a:off x="3886200" y="8780463"/>
            <a:ext cx="2971800" cy="515937"/>
          </a:xfrm>
          <a:prstGeom prst="rect">
            <a:avLst/>
          </a:prstGeom>
          <a:noFill/>
          <a:ln w="9525">
            <a:noFill/>
            <a:miter lim="800000"/>
            <a:headEnd/>
            <a:tailEnd/>
          </a:ln>
        </p:spPr>
        <p:txBody>
          <a:bodyPr anchor="b"/>
          <a:lstStyle/>
          <a:p>
            <a:pPr algn="r" eaLnBrk="0" hangingPunct="0"/>
            <a:fld id="{100E25BA-9C75-4B8D-B565-9F78370764B2}" type="slidenum">
              <a:rPr lang="en-US" sz="1200">
                <a:latin typeface="Calibri" pitchFamily="34" charset="0"/>
              </a:rPr>
              <a:pPr algn="r" eaLnBrk="0" hangingPunct="0"/>
              <a:t>3</a:t>
            </a:fld>
            <a:endParaRPr lang="en-US" sz="1200" dirty="0">
              <a:latin typeface="Calibri" pitchFamily="34"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499" name="Rectangle 3"/>
          <p:cNvSpPr>
            <a:spLocks noGrp="1" noChangeArrowheads="1"/>
          </p:cNvSpPr>
          <p:nvPr>
            <p:ph type="body" idx="1"/>
          </p:nvPr>
        </p:nvSpPr>
        <p:spPr bwMode="auto">
          <a:xfrm>
            <a:off x="915988" y="4416425"/>
            <a:ext cx="5026025" cy="4183063"/>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133A169-8B1D-4031-BBC8-F55A305F3D89}" type="slidenum">
              <a:rPr lang="en-US" smtClean="0">
                <a:latin typeface="Arial" charset="0"/>
                <a:ea typeface="Geneva" pitchFamily="84" charset="-128"/>
              </a:rPr>
              <a:pPr/>
              <a:t>5</a:t>
            </a:fld>
            <a:endParaRPr lang="en-US" dirty="0" smtClean="0">
              <a:latin typeface="Arial" charset="0"/>
              <a:ea typeface="Geneva" pitchFamily="84" charset="-128"/>
            </a:endParaRPr>
          </a:p>
        </p:txBody>
      </p:sp>
      <p:sp>
        <p:nvSpPr>
          <p:cNvPr id="30723" name="Rectangle 2"/>
          <p:cNvSpPr>
            <a:spLocks noGrp="1" noRot="1" noChangeAspect="1" noChangeArrowheads="1" noTextEdit="1"/>
          </p:cNvSpPr>
          <p:nvPr>
            <p:ph type="sldImg"/>
          </p:nvPr>
        </p:nvSpPr>
        <p:spPr>
          <a:xfrm>
            <a:off x="561975" y="309563"/>
            <a:ext cx="5886450" cy="4414837"/>
          </a:xfrm>
          <a:ln/>
        </p:spPr>
      </p:sp>
      <p:sp>
        <p:nvSpPr>
          <p:cNvPr id="30724" name="Rectangle 6"/>
          <p:cNvSpPr>
            <a:spLocks noGrp="1" noChangeArrowheads="1"/>
          </p:cNvSpPr>
          <p:nvPr>
            <p:ph type="body" idx="1"/>
          </p:nvPr>
        </p:nvSpPr>
        <p:spPr>
          <a:xfrm>
            <a:off x="152400" y="4854575"/>
            <a:ext cx="6553200" cy="4132263"/>
          </a:xfrm>
          <a:noFill/>
          <a:ln/>
        </p:spPr>
        <p:txBody>
          <a:bodyPr/>
          <a:lstStyle/>
          <a:p>
            <a:pPr indent="3175" eaLnBrk="1" hangingPunct="1">
              <a:lnSpc>
                <a:spcPct val="80000"/>
              </a:lnSpc>
            </a:pPr>
            <a:r>
              <a:rPr lang="en-US" sz="900" b="1" dirty="0" smtClean="0">
                <a:latin typeface="Arial" charset="0"/>
                <a:ea typeface="Geneva" pitchFamily="84" charset="-128"/>
              </a:rPr>
              <a:t>Slide Purpose:</a:t>
            </a:r>
            <a:r>
              <a:rPr lang="en-US" sz="900" dirty="0" smtClean="0">
                <a:latin typeface="Arial" charset="0"/>
                <a:ea typeface="Geneva" pitchFamily="84" charset="-128"/>
              </a:rPr>
              <a:t>  To introduce the 9 types of waste, describe each and provide healthcare examples of each</a:t>
            </a:r>
          </a:p>
          <a:p>
            <a:pPr indent="3175" eaLnBrk="1" hangingPunct="1">
              <a:lnSpc>
                <a:spcPct val="80000"/>
              </a:lnSpc>
            </a:pPr>
            <a:r>
              <a:rPr lang="en-US" sz="900" b="1" dirty="0" smtClean="0">
                <a:latin typeface="Arial" charset="0"/>
                <a:ea typeface="Geneva" pitchFamily="84" charset="-128"/>
              </a:rPr>
              <a:t>Suggested talking points:</a:t>
            </a:r>
          </a:p>
          <a:p>
            <a:pPr indent="3175" eaLnBrk="1" hangingPunct="1">
              <a:lnSpc>
                <a:spcPct val="80000"/>
              </a:lnSpc>
              <a:buFontTx/>
              <a:buChar char="•"/>
            </a:pPr>
            <a:r>
              <a:rPr lang="en-US" sz="900" dirty="0" smtClean="0">
                <a:latin typeface="Arial" charset="0"/>
                <a:ea typeface="Geneva" pitchFamily="84" charset="-128"/>
              </a:rPr>
              <a:t> Waste is often cleverly disguised as “real work” so it is important to develop your waste identification skills.</a:t>
            </a:r>
          </a:p>
          <a:p>
            <a:pPr indent="3175" eaLnBrk="1" hangingPunct="1">
              <a:lnSpc>
                <a:spcPct val="80000"/>
              </a:lnSpc>
              <a:buFontTx/>
              <a:buChar char="•"/>
            </a:pPr>
            <a:r>
              <a:rPr lang="en-US" sz="900" dirty="0" smtClean="0">
                <a:latin typeface="Arial" charset="0"/>
                <a:ea typeface="Geneva" pitchFamily="84" charset="-128"/>
              </a:rPr>
              <a:t> There are 9 types of waste.  They are described below along with healthcare examples</a:t>
            </a:r>
          </a:p>
          <a:p>
            <a:pPr marL="119063" lvl="1" indent="-1588" eaLnBrk="1" hangingPunct="1">
              <a:lnSpc>
                <a:spcPct val="80000"/>
              </a:lnSpc>
            </a:pPr>
            <a:r>
              <a:rPr lang="en-US" sz="900" b="1" dirty="0" smtClean="0">
                <a:latin typeface="Arial" charset="0"/>
                <a:ea typeface="Geneva" pitchFamily="84" charset="-128"/>
              </a:rPr>
              <a:t>Processing</a:t>
            </a:r>
            <a:r>
              <a:rPr lang="en-US" sz="900" dirty="0" smtClean="0">
                <a:latin typeface="Arial" charset="0"/>
                <a:ea typeface="Geneva" pitchFamily="84" charset="-128"/>
              </a:rPr>
              <a:t> -Redundant and unnecessary process steps, excess processing. Excess use of energy of all type. </a:t>
            </a:r>
            <a:r>
              <a:rPr lang="en-US" sz="900" i="1" dirty="0" smtClean="0">
                <a:latin typeface="Arial" charset="0"/>
                <a:ea typeface="Geneva" pitchFamily="84" charset="-128"/>
              </a:rPr>
              <a:t>Healthcare Examples:</a:t>
            </a:r>
            <a:r>
              <a:rPr lang="en-US" sz="900" dirty="0" smtClean="0">
                <a:latin typeface="Arial" charset="0"/>
                <a:ea typeface="Geneva" pitchFamily="84" charset="-128"/>
              </a:rPr>
              <a:t>  Hard copies of procedure manuals when available online.  Redundant capture of information from families, intellectual set-up or reset time when switching between tasks</a:t>
            </a:r>
          </a:p>
          <a:p>
            <a:pPr marL="119063" lvl="1" indent="-1588" eaLnBrk="1" hangingPunct="1">
              <a:lnSpc>
                <a:spcPct val="80000"/>
              </a:lnSpc>
            </a:pPr>
            <a:r>
              <a:rPr lang="en-US" sz="900" b="1" dirty="0" smtClean="0">
                <a:latin typeface="Arial" charset="0"/>
                <a:ea typeface="Geneva" pitchFamily="84" charset="-128"/>
              </a:rPr>
              <a:t>Correction</a:t>
            </a:r>
            <a:r>
              <a:rPr lang="en-US" sz="900" dirty="0" smtClean="0">
                <a:latin typeface="Arial" charset="0"/>
                <a:ea typeface="Geneva" pitchFamily="84" charset="-128"/>
              </a:rPr>
              <a:t> - Re-do’s, fix-ups, returns, mark-downs, managing customer complaints. </a:t>
            </a:r>
            <a:r>
              <a:rPr lang="en-US" sz="900" i="1" dirty="0" smtClean="0">
                <a:latin typeface="Arial" charset="0"/>
                <a:ea typeface="Geneva" pitchFamily="84" charset="-128"/>
              </a:rPr>
              <a:t>Healthcare Examples</a:t>
            </a:r>
            <a:r>
              <a:rPr lang="en-US" sz="900" dirty="0" smtClean="0">
                <a:latin typeface="Arial" charset="0"/>
                <a:ea typeface="Geneva" pitchFamily="84" charset="-128"/>
              </a:rPr>
              <a:t>: Fixing errors made upstream; service recovery activities, correcting mistakes caused by incorrect information or miscommunication. Illegible orders or documentation, incorrect abbreviations requiring follow-up</a:t>
            </a:r>
            <a:endParaRPr lang="en-US" sz="900" b="1" dirty="0" smtClean="0">
              <a:latin typeface="Arial" charset="0"/>
              <a:ea typeface="Geneva" pitchFamily="84" charset="-128"/>
            </a:endParaRPr>
          </a:p>
          <a:p>
            <a:pPr marL="119063" lvl="1" indent="-1588" eaLnBrk="1" hangingPunct="1">
              <a:lnSpc>
                <a:spcPct val="80000"/>
              </a:lnSpc>
            </a:pPr>
            <a:r>
              <a:rPr lang="en-US" sz="900" b="1" dirty="0" smtClean="0">
                <a:latin typeface="Arial" charset="0"/>
                <a:ea typeface="Geneva" pitchFamily="84" charset="-128"/>
              </a:rPr>
              <a:t>Inventory</a:t>
            </a:r>
            <a:r>
              <a:rPr lang="en-US" sz="900" dirty="0" smtClean="0">
                <a:latin typeface="Arial" charset="0"/>
                <a:ea typeface="Geneva" pitchFamily="84" charset="-128"/>
              </a:rPr>
              <a:t> -Idle in progress or finished materials, ingredients, supplies, or information. </a:t>
            </a:r>
            <a:r>
              <a:rPr lang="en-US" sz="900" i="1" dirty="0" smtClean="0">
                <a:latin typeface="Arial" charset="0"/>
                <a:ea typeface="Geneva" pitchFamily="84" charset="-128"/>
              </a:rPr>
              <a:t>Healthcare Examples</a:t>
            </a:r>
            <a:r>
              <a:rPr lang="en-US" sz="900" dirty="0" smtClean="0">
                <a:latin typeface="Arial" charset="0"/>
                <a:ea typeface="Geneva" pitchFamily="84" charset="-128"/>
              </a:rPr>
              <a:t>: Patients in exam rooms waiting for the MD,  (this is closely linked to the waste of wait time) Excess inventory of medical supplies, patient referrals waiting to be scheduled</a:t>
            </a:r>
            <a:endParaRPr lang="en-US" sz="900" b="1" dirty="0" smtClean="0">
              <a:latin typeface="Arial" charset="0"/>
              <a:ea typeface="Geneva" pitchFamily="84" charset="-128"/>
            </a:endParaRPr>
          </a:p>
          <a:p>
            <a:pPr marL="119063" lvl="1" indent="-1588" eaLnBrk="1" hangingPunct="1">
              <a:lnSpc>
                <a:spcPct val="80000"/>
              </a:lnSpc>
            </a:pPr>
            <a:r>
              <a:rPr lang="en-US" sz="900" b="1" dirty="0" smtClean="0">
                <a:latin typeface="Arial" charset="0"/>
                <a:ea typeface="Geneva" pitchFamily="84" charset="-128"/>
              </a:rPr>
              <a:t>Wait Time</a:t>
            </a:r>
            <a:r>
              <a:rPr lang="en-US" sz="900" dirty="0" smtClean="0">
                <a:latin typeface="Arial" charset="0"/>
                <a:ea typeface="Geneva" pitchFamily="84" charset="-128"/>
              </a:rPr>
              <a:t> - Delays and queues of all types. </a:t>
            </a:r>
            <a:r>
              <a:rPr lang="en-US" sz="900" i="1" dirty="0" smtClean="0">
                <a:latin typeface="Arial" charset="0"/>
                <a:ea typeface="Geneva" pitchFamily="84" charset="-128"/>
              </a:rPr>
              <a:t>Healthcare Examples</a:t>
            </a:r>
            <a:r>
              <a:rPr lang="en-US" sz="900" dirty="0" smtClean="0">
                <a:latin typeface="Arial" charset="0"/>
                <a:ea typeface="Geneva" pitchFamily="84" charset="-128"/>
              </a:rPr>
              <a:t>: Patients waiting anywhere.  Early morning admissions for surgeries that won’t be performed until later that day, waiting for support services such as transport or linen. </a:t>
            </a:r>
          </a:p>
          <a:p>
            <a:pPr marL="119063" lvl="1" indent="-1588" eaLnBrk="1" hangingPunct="1">
              <a:lnSpc>
                <a:spcPct val="80000"/>
              </a:lnSpc>
            </a:pPr>
            <a:r>
              <a:rPr lang="en-US" sz="900" b="1" dirty="0" smtClean="0">
                <a:latin typeface="Arial" charset="0"/>
                <a:ea typeface="Geneva" pitchFamily="84" charset="-128"/>
              </a:rPr>
              <a:t>Search Time</a:t>
            </a:r>
            <a:r>
              <a:rPr lang="en-US" sz="900" dirty="0" smtClean="0">
                <a:latin typeface="Arial" charset="0"/>
                <a:ea typeface="Geneva" pitchFamily="84" charset="-128"/>
              </a:rPr>
              <a:t> - Time spent looking for information, people, supplies and equipment. </a:t>
            </a:r>
            <a:r>
              <a:rPr lang="en-US" sz="900" i="1" dirty="0" smtClean="0">
                <a:latin typeface="Arial" charset="0"/>
                <a:ea typeface="Geneva" pitchFamily="84" charset="-128"/>
              </a:rPr>
              <a:t>Healthcare Examples</a:t>
            </a:r>
            <a:r>
              <a:rPr lang="en-US" sz="900" dirty="0" smtClean="0">
                <a:latin typeface="Arial" charset="0"/>
                <a:ea typeface="Geneva" pitchFamily="84" charset="-128"/>
              </a:rPr>
              <a:t>: Staff searching for supplies or equipment, physicians searching for test results, RN’s searching for the right supply to perform a procedure, FSR’s searching for paperwork</a:t>
            </a:r>
          </a:p>
          <a:p>
            <a:pPr marL="119063" lvl="1" indent="-1588" eaLnBrk="1" hangingPunct="1">
              <a:lnSpc>
                <a:spcPct val="80000"/>
              </a:lnSpc>
            </a:pPr>
            <a:r>
              <a:rPr lang="en-US" sz="900" b="1" dirty="0" smtClean="0">
                <a:latin typeface="Arial" charset="0"/>
                <a:ea typeface="Geneva" pitchFamily="84" charset="-128"/>
              </a:rPr>
              <a:t>Transportation</a:t>
            </a:r>
            <a:r>
              <a:rPr lang="en-US" sz="900" dirty="0" smtClean="0">
                <a:latin typeface="Arial" charset="0"/>
                <a:ea typeface="Geneva" pitchFamily="84" charset="-128"/>
              </a:rPr>
              <a:t> -Multiple handling steps and needless movement of material and information. </a:t>
            </a:r>
            <a:r>
              <a:rPr lang="en-US" sz="900" i="1" dirty="0" smtClean="0">
                <a:latin typeface="Arial" charset="0"/>
                <a:ea typeface="Geneva" pitchFamily="84" charset="-128"/>
              </a:rPr>
              <a:t>Healthcare Examples:</a:t>
            </a:r>
            <a:r>
              <a:rPr lang="en-US" sz="900" dirty="0" smtClean="0">
                <a:latin typeface="Arial" charset="0"/>
                <a:ea typeface="Geneva" pitchFamily="84" charset="-128"/>
              </a:rPr>
              <a:t> Supplies that move in and out of multiple storage areas before use, staff moving in and out of an OR during surgery for supplies and equipment.  The goal is to continuously minimize the movement of all things while looking for ways to put materials, supplies and equipment where needed when needed. </a:t>
            </a:r>
            <a:endParaRPr lang="en-US" sz="900" b="1" dirty="0" smtClean="0">
              <a:latin typeface="Arial" charset="0"/>
              <a:ea typeface="Geneva" pitchFamily="84" charset="-128"/>
            </a:endParaRPr>
          </a:p>
          <a:p>
            <a:pPr marL="119063" lvl="1" indent="-1588" eaLnBrk="1" hangingPunct="1">
              <a:lnSpc>
                <a:spcPct val="80000"/>
              </a:lnSpc>
            </a:pPr>
            <a:r>
              <a:rPr lang="en-US" sz="900" b="1" dirty="0" smtClean="0">
                <a:latin typeface="Arial" charset="0"/>
                <a:ea typeface="Geneva" pitchFamily="84" charset="-128"/>
              </a:rPr>
              <a:t>Space</a:t>
            </a:r>
            <a:r>
              <a:rPr lang="en-US" sz="900" dirty="0" smtClean="0">
                <a:latin typeface="Arial" charset="0"/>
                <a:ea typeface="Geneva" pitchFamily="84" charset="-128"/>
              </a:rPr>
              <a:t> - Storage of unneeded items, excess inventory or the general “mess” that builds up over time. Excess space required due to inefficient process flow. </a:t>
            </a:r>
            <a:r>
              <a:rPr lang="en-US" sz="900" i="1" dirty="0" smtClean="0">
                <a:latin typeface="Arial" charset="0"/>
                <a:ea typeface="Geneva" pitchFamily="84" charset="-128"/>
              </a:rPr>
              <a:t>Healthcare Examples:</a:t>
            </a:r>
            <a:r>
              <a:rPr lang="en-US" sz="900" dirty="0" smtClean="0">
                <a:latin typeface="Arial" charset="0"/>
                <a:ea typeface="Geneva" pitchFamily="84" charset="-128"/>
              </a:rPr>
              <a:t> A operating room used to store equipment, patient waiting rooms, space filled with excess inventory of supplies, multiple copies of source documentation on individual computers and electronic files.</a:t>
            </a:r>
          </a:p>
          <a:p>
            <a:pPr marL="119063" lvl="1" indent="-1588" eaLnBrk="1" hangingPunct="1">
              <a:lnSpc>
                <a:spcPct val="80000"/>
              </a:lnSpc>
            </a:pPr>
            <a:r>
              <a:rPr lang="en-US" sz="900" b="1" dirty="0" smtClean="0">
                <a:latin typeface="Arial" charset="0"/>
                <a:ea typeface="Geneva" pitchFamily="84" charset="-128"/>
              </a:rPr>
              <a:t>Complexity </a:t>
            </a:r>
            <a:r>
              <a:rPr lang="en-US" sz="900" dirty="0" smtClean="0">
                <a:latin typeface="Arial" charset="0"/>
                <a:ea typeface="Geneva" pitchFamily="84" charset="-128"/>
              </a:rPr>
              <a:t>-Complex process flows. Product choices that confuse customers. Organization boundaries which introduce inefficiencies and frustrate customers. </a:t>
            </a:r>
            <a:r>
              <a:rPr lang="en-US" sz="900" i="1" dirty="0" smtClean="0">
                <a:latin typeface="Arial" charset="0"/>
                <a:ea typeface="Geneva" pitchFamily="84" charset="-128"/>
              </a:rPr>
              <a:t>Healthcare Examples:</a:t>
            </a:r>
            <a:r>
              <a:rPr lang="en-US" sz="900" dirty="0" smtClean="0">
                <a:latin typeface="Arial" charset="0"/>
                <a:ea typeface="Geneva" pitchFamily="84" charset="-128"/>
              </a:rPr>
              <a:t> Forty different types of band-aids for patients to choose from, inefficient communication channels, entering info into 3 different computer systems to get information on your patient.</a:t>
            </a:r>
          </a:p>
          <a:p>
            <a:pPr marL="119063" lvl="1" indent="-1588" eaLnBrk="1" hangingPunct="1">
              <a:lnSpc>
                <a:spcPct val="80000"/>
              </a:lnSpc>
            </a:pPr>
            <a:r>
              <a:rPr lang="en-US" sz="900" b="1" dirty="0" smtClean="0">
                <a:latin typeface="Arial" charset="0"/>
                <a:ea typeface="Geneva" pitchFamily="84" charset="-128"/>
              </a:rPr>
              <a:t>Underutilized People -  </a:t>
            </a:r>
            <a:r>
              <a:rPr lang="en-US" sz="900" dirty="0" smtClean="0">
                <a:latin typeface="Arial" charset="0"/>
                <a:ea typeface="Geneva" pitchFamily="84" charset="-128"/>
              </a:rPr>
              <a:t>Although many personnel are cross-trained and capable of doing many different jobs, some staff are assigned limited tasks, such as entering orders, or ordering materials. The more functions a person learns, the more valuable he/she is to the organization. Expanding a person's duties and responsibilities may also be a means of reducing other wastes, such as re-entering of information, redundant approvals. </a:t>
            </a:r>
            <a:r>
              <a:rPr lang="en-US" sz="900" i="1" dirty="0" smtClean="0">
                <a:latin typeface="Arial" charset="0"/>
                <a:ea typeface="Geneva" pitchFamily="84" charset="-128"/>
              </a:rPr>
              <a:t>Healthcare Examples:</a:t>
            </a:r>
            <a:r>
              <a:rPr lang="en-US" sz="900" dirty="0" smtClean="0">
                <a:latin typeface="Arial" charset="0"/>
                <a:ea typeface="Geneva" pitchFamily="84" charset="-128"/>
              </a:rPr>
              <a:t> Nursing “no-pays”, not involving all affected roles in standardizing work practices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744EEFA-D664-4CFA-A067-88E97D70374C}" type="slidenum">
              <a:rPr lang="en-US" smtClean="0"/>
              <a:pPr/>
              <a:t>6</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buFontTx/>
              <a:buChar char="•"/>
            </a:pPr>
            <a:r>
              <a:rPr lang="en-US" sz="1400" dirty="0" smtClean="0"/>
              <a:t> Presence: Senior leadership must be visible</a:t>
            </a:r>
          </a:p>
          <a:p>
            <a:pPr eaLnBrk="1" hangingPunct="1">
              <a:buFontTx/>
              <a:buChar char="•"/>
            </a:pPr>
            <a:r>
              <a:rPr lang="en-US" sz="1400" dirty="0" smtClean="0"/>
              <a:t> Knowledge: Senior leadership must be trained</a:t>
            </a:r>
          </a:p>
          <a:p>
            <a:pPr eaLnBrk="1" hangingPunct="1">
              <a:buFontTx/>
              <a:buChar char="•"/>
            </a:pPr>
            <a:r>
              <a:rPr lang="en-US" sz="1400" dirty="0" smtClean="0"/>
              <a:t> Participation: Senior leadership must participate in CPI events</a:t>
            </a:r>
          </a:p>
          <a:p>
            <a:pPr eaLnBrk="1" hangingPunct="1">
              <a:buFontTx/>
              <a:buChar char="•"/>
            </a:pPr>
            <a:r>
              <a:rPr lang="en-US" sz="1400" dirty="0" smtClean="0"/>
              <a:t> Tenacity: Senior leadership must make it clear that “resistance is futile”</a:t>
            </a:r>
          </a:p>
          <a:p>
            <a:pPr eaLnBrk="1" hangingPunct="1">
              <a:buFontTx/>
              <a:buChar char="•"/>
            </a:pPr>
            <a:r>
              <a:rPr lang="en-US" sz="1400" dirty="0" smtClean="0"/>
              <a:t> Patience: Senior leadership must be prepared for failure, and persevere.  Not every CPI event will succeed.</a:t>
            </a:r>
          </a:p>
          <a:p>
            <a:pPr eaLnBrk="1" hangingPunct="1"/>
            <a:endParaRPr lang="en-US" sz="14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C08E1B-495F-451E-AA24-DFC911778063}" type="slidenum">
              <a:rPr lang="en-US">
                <a:ea typeface="Geneva"/>
                <a:cs typeface="Geneva"/>
              </a:rPr>
              <a:pPr fontAlgn="base">
                <a:spcBef>
                  <a:spcPct val="0"/>
                </a:spcBef>
                <a:spcAft>
                  <a:spcPct val="0"/>
                </a:spcAft>
                <a:defRPr/>
              </a:pPr>
              <a:t>7</a:t>
            </a:fld>
            <a:endParaRPr lang="en-US" dirty="0">
              <a:ea typeface="Geneva"/>
              <a:cs typeface="Geneva"/>
            </a:endParaRPr>
          </a:p>
        </p:txBody>
      </p:sp>
      <p:sp>
        <p:nvSpPr>
          <p:cNvPr id="137218" name="Rectangle 2"/>
          <p:cNvSpPr>
            <a:spLocks noGrp="1" noRot="1" noChangeAspect="1" noChangeArrowheads="1" noTextEdit="1"/>
          </p:cNvSpPr>
          <p:nvPr>
            <p:ph type="sldImg"/>
          </p:nvPr>
        </p:nvSpPr>
        <p:spPr bwMode="auto">
          <a:xfrm>
            <a:off x="457200" y="225425"/>
            <a:ext cx="5894388" cy="4422775"/>
          </a:xfrm>
          <a:noFill/>
          <a:ln>
            <a:solidFill>
              <a:srgbClr val="000000"/>
            </a:solidFill>
            <a:miter lim="800000"/>
            <a:headEnd/>
            <a:tailEnd/>
          </a:ln>
        </p:spPr>
      </p:sp>
      <p:sp>
        <p:nvSpPr>
          <p:cNvPr id="137219" name="Rectangle 3"/>
          <p:cNvSpPr>
            <a:spLocks noGrp="1" noChangeArrowheads="1"/>
          </p:cNvSpPr>
          <p:nvPr>
            <p:ph type="body" idx="1"/>
          </p:nvPr>
        </p:nvSpPr>
        <p:spPr bwMode="auto">
          <a:xfrm>
            <a:off x="633413" y="4724400"/>
            <a:ext cx="5489575" cy="4184650"/>
          </a:xfrm>
          <a:noFill/>
        </p:spPr>
        <p:txBody>
          <a:bodyPr wrap="square" numCol="1" anchor="t" anchorCtr="0" compatLnSpc="1">
            <a:prstTxWarp prst="textNoShape">
              <a:avLst/>
            </a:prstTxWarp>
          </a:bodyPr>
          <a:lstStyle/>
          <a:p>
            <a:pPr eaLnBrk="1" hangingPunct="1">
              <a:spcBef>
                <a:spcPct val="0"/>
              </a:spcBef>
            </a:pPr>
            <a:r>
              <a:rPr lang="en-US" sz="1400" dirty="0" smtClean="0"/>
              <a:t>At Children’s, we have simplified the “CPI” house and made it our own.</a:t>
            </a:r>
          </a:p>
          <a:p>
            <a:pPr eaLnBrk="1" hangingPunct="1">
              <a:spcBef>
                <a:spcPct val="0"/>
              </a:spcBef>
            </a:pPr>
            <a:endParaRPr lang="en-US" sz="1400" dirty="0" smtClean="0"/>
          </a:p>
          <a:p>
            <a:pPr eaLnBrk="1" hangingPunct="1">
              <a:spcBef>
                <a:spcPct val="0"/>
              </a:spcBef>
            </a:pPr>
            <a:r>
              <a:rPr lang="en-US" sz="1400" dirty="0" smtClean="0"/>
              <a:t>Our CPI House focuses on Patients and Families as the apex of all we do – the roof of our house.  </a:t>
            </a:r>
          </a:p>
          <a:p>
            <a:pPr eaLnBrk="1" hangingPunct="1">
              <a:spcBef>
                <a:spcPct val="0"/>
              </a:spcBef>
            </a:pPr>
            <a:r>
              <a:rPr lang="en-US" sz="1400" dirty="0" smtClean="0"/>
              <a:t>Supporting the roof are the pillars of Quality (of care and service), Cost, Delivery (or access), and Safety (for patients and staff).  The pillars are inter-related, and </a:t>
            </a:r>
            <a:r>
              <a:rPr lang="en-US" sz="1400" u="sng" dirty="0" smtClean="0"/>
              <a:t>together</a:t>
            </a:r>
            <a:r>
              <a:rPr lang="en-US" sz="1400" dirty="0" smtClean="0"/>
              <a:t> support the roof.  </a:t>
            </a:r>
          </a:p>
          <a:p>
            <a:pPr eaLnBrk="1" hangingPunct="1">
              <a:spcBef>
                <a:spcPct val="0"/>
              </a:spcBef>
            </a:pPr>
            <a:r>
              <a:rPr lang="en-US" sz="1400" dirty="0" smtClean="0"/>
              <a:t>The Foundation for the entire structure is the Engagement of our Faculty and Staff.  We will not succeed without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FB7390E-C84A-4D10-8AAD-AB56C58B53AB}" type="slidenum">
              <a:rPr lang="en-US" smtClean="0"/>
              <a:pPr/>
              <a:t>11</a:t>
            </a:fld>
            <a:endParaRPr lang="en-US" dirty="0" smtClean="0"/>
          </a:p>
        </p:txBody>
      </p:sp>
      <p:sp>
        <p:nvSpPr>
          <p:cNvPr id="82947" name="Rectangle 7"/>
          <p:cNvSpPr txBox="1">
            <a:spLocks noGrp="1" noChangeArrowheads="1"/>
          </p:cNvSpPr>
          <p:nvPr/>
        </p:nvSpPr>
        <p:spPr bwMode="auto">
          <a:xfrm>
            <a:off x="3886200" y="8831263"/>
            <a:ext cx="2971800" cy="465137"/>
          </a:xfrm>
          <a:prstGeom prst="rect">
            <a:avLst/>
          </a:prstGeom>
          <a:noFill/>
          <a:ln w="9525">
            <a:noFill/>
            <a:miter lim="800000"/>
            <a:headEnd/>
            <a:tailEnd/>
          </a:ln>
        </p:spPr>
        <p:txBody>
          <a:bodyPr lIns="92482" tIns="46241" rIns="92482" bIns="46241" anchor="b"/>
          <a:lstStyle/>
          <a:p>
            <a:pPr algn="r" defTabSz="925513" eaLnBrk="0" hangingPunct="0"/>
            <a:fld id="{BD536D28-84A9-4A66-8C25-11C15BD88C99}" type="slidenum">
              <a:rPr lang="en-US" sz="1200">
                <a:latin typeface="Times" pitchFamily="18" charset="0"/>
              </a:rPr>
              <a:pPr algn="r" defTabSz="925513" eaLnBrk="0" hangingPunct="0"/>
              <a:t>11</a:t>
            </a:fld>
            <a:endParaRPr lang="en-US" sz="1200" dirty="0">
              <a:latin typeface="Times" pitchFamily="18" charset="0"/>
            </a:endParaRPr>
          </a:p>
        </p:txBody>
      </p:sp>
      <p:sp>
        <p:nvSpPr>
          <p:cNvPr id="82948" name="Slide Image Placeholder 1"/>
          <p:cNvSpPr>
            <a:spLocks noGrp="1" noRot="1" noChangeAspect="1" noTextEdit="1"/>
          </p:cNvSpPr>
          <p:nvPr>
            <p:ph type="sldImg"/>
          </p:nvPr>
        </p:nvSpPr>
        <p:spPr>
          <a:ln/>
        </p:spPr>
      </p:sp>
      <p:sp>
        <p:nvSpPr>
          <p:cNvPr id="82949" name="Notes Placeholder 2"/>
          <p:cNvSpPr>
            <a:spLocks noGrp="1"/>
          </p:cNvSpPr>
          <p:nvPr>
            <p:ph type="body" idx="1"/>
          </p:nvPr>
        </p:nvSpPr>
        <p:spPr>
          <a:xfrm>
            <a:off x="685800" y="4416425"/>
            <a:ext cx="5486400" cy="4183063"/>
          </a:xfrm>
          <a:noFill/>
          <a:ln/>
        </p:spPr>
        <p:txBody>
          <a:bodyPr lIns="91429" tIns="45714" rIns="91429" bIns="45714"/>
          <a:lstStyle/>
          <a:p>
            <a:pPr eaLnBrk="1" hangingPunct="1"/>
            <a:r>
              <a:rPr lang="en-US" dirty="0" smtClean="0"/>
              <a:t>From Joan Heath</a:t>
            </a:r>
          </a:p>
        </p:txBody>
      </p:sp>
      <p:sp>
        <p:nvSpPr>
          <p:cNvPr id="82950" name="Slide Number Placeholder 3"/>
          <p:cNvSpPr txBox="1">
            <a:spLocks noGrp="1"/>
          </p:cNvSpPr>
          <p:nvPr/>
        </p:nvSpPr>
        <p:spPr bwMode="auto">
          <a:xfrm>
            <a:off x="3884613" y="8829675"/>
            <a:ext cx="2971800" cy="465138"/>
          </a:xfrm>
          <a:prstGeom prst="rect">
            <a:avLst/>
          </a:prstGeom>
          <a:noFill/>
          <a:ln w="9525">
            <a:noFill/>
            <a:miter lim="800000"/>
            <a:headEnd/>
            <a:tailEnd/>
          </a:ln>
        </p:spPr>
        <p:txBody>
          <a:bodyPr lIns="91429" tIns="45714" rIns="91429" bIns="45714" anchor="b"/>
          <a:lstStyle/>
          <a:p>
            <a:pPr algn="r"/>
            <a:fld id="{6857933C-27FA-4446-9922-12AFBB3E17FB}" type="slidenum">
              <a:rPr lang="en-US" sz="1200">
                <a:ea typeface="Geneva" pitchFamily="84" charset="-128"/>
              </a:rPr>
              <a:pPr algn="r"/>
              <a:t>11</a:t>
            </a:fld>
            <a:endParaRPr lang="en-US" sz="1200" dirty="0">
              <a:ea typeface="Geneva"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1136650" y="739775"/>
            <a:ext cx="4589463" cy="3441700"/>
          </a:xfrm>
          <a:ln/>
        </p:spPr>
      </p:sp>
      <p:sp>
        <p:nvSpPr>
          <p:cNvPr id="80899" name="Rectangle 3"/>
          <p:cNvSpPr>
            <a:spLocks noGrp="1" noChangeArrowheads="1"/>
          </p:cNvSpPr>
          <p:nvPr>
            <p:ph type="body" idx="1"/>
          </p:nvPr>
        </p:nvSpPr>
        <p:spPr>
          <a:xfrm>
            <a:off x="895350" y="4418013"/>
            <a:ext cx="5067300" cy="4146550"/>
          </a:xfrm>
          <a:noFill/>
          <a:ln/>
        </p:spPr>
        <p:txBody>
          <a:bodyPr lIns="92145" tIns="46072" rIns="92145" bIns="46072"/>
          <a:lstStyle/>
          <a:p>
            <a:r>
              <a:rPr lang="en-US" sz="1400" dirty="0" smtClean="0"/>
              <a:t>Steady progress through the years of CPI.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CE7110C-D9E5-42C2-A056-862FE7332920}" type="slidenum">
              <a:rPr lang="en-US" smtClean="0"/>
              <a:pPr/>
              <a:t>14</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5"/>
          <p:cNvSpPr>
            <a:spLocks noChangeArrowheads="1"/>
          </p:cNvSpPr>
          <p:nvPr/>
        </p:nvSpPr>
        <p:spPr bwMode="auto">
          <a:xfrm>
            <a:off x="215900" y="228600"/>
            <a:ext cx="8683625" cy="4737100"/>
          </a:xfrm>
          <a:prstGeom prst="roundRect">
            <a:avLst>
              <a:gd name="adj" fmla="val 3787"/>
            </a:avLst>
          </a:prstGeom>
          <a:solidFill>
            <a:srgbClr val="007B9B"/>
          </a:solidFill>
          <a:ln w="9525">
            <a:noFill/>
            <a:round/>
            <a:headEnd/>
            <a:tailEnd/>
          </a:ln>
          <a:effectLst/>
        </p:spPr>
        <p:txBody>
          <a:bodyPr wrap="none" anchor="ctr"/>
          <a:lstStyle/>
          <a:p>
            <a:pPr algn="ctr" eaLnBrk="0" fontAlgn="auto" hangingPunct="0">
              <a:spcBef>
                <a:spcPts val="0"/>
              </a:spcBef>
              <a:spcAft>
                <a:spcPts val="0"/>
              </a:spcAft>
              <a:defRPr/>
            </a:pPr>
            <a:endParaRPr lang="en-US" dirty="0">
              <a:ea typeface="Geneva" pitchFamily="28" charset="-128"/>
              <a:cs typeface="+mn-cs"/>
            </a:endParaRPr>
          </a:p>
        </p:txBody>
      </p:sp>
      <p:pic>
        <p:nvPicPr>
          <p:cNvPr id="5" name="Picture 2" descr="scLOGO_noR_smH_3col_rgb"/>
          <p:cNvPicPr>
            <a:picLocks noChangeAspect="1" noChangeArrowheads="1"/>
          </p:cNvPicPr>
          <p:nvPr/>
        </p:nvPicPr>
        <p:blipFill>
          <a:blip r:embed="rId2" cstate="print"/>
          <a:srcRect/>
          <a:stretch>
            <a:fillRect/>
          </a:stretch>
        </p:blipFill>
        <p:spPr bwMode="auto">
          <a:xfrm>
            <a:off x="6324600" y="6083300"/>
            <a:ext cx="2667000" cy="698500"/>
          </a:xfrm>
          <a:prstGeom prst="rect">
            <a:avLst/>
          </a:prstGeom>
          <a:noFill/>
          <a:ln w="9525">
            <a:noFill/>
            <a:miter lim="800000"/>
            <a:headEnd/>
            <a:tailEnd/>
          </a:ln>
        </p:spPr>
      </p:pic>
      <p:sp>
        <p:nvSpPr>
          <p:cNvPr id="63491" name="Rectangle 3"/>
          <p:cNvSpPr>
            <a:spLocks noGrp="1" noChangeArrowheads="1"/>
          </p:cNvSpPr>
          <p:nvPr>
            <p:ph type="ctrTitle" sz="quarter"/>
          </p:nvPr>
        </p:nvSpPr>
        <p:spPr>
          <a:xfrm>
            <a:off x="390525" y="457200"/>
            <a:ext cx="7772400" cy="914400"/>
          </a:xfrm>
        </p:spPr>
        <p:txBody>
          <a:bodyPr anchor="ctr"/>
          <a:lstStyle>
            <a:lvl1pPr>
              <a:defRPr/>
            </a:lvl1pPr>
          </a:lstStyle>
          <a:p>
            <a:r>
              <a:rPr lang="en-US" smtClean="0"/>
              <a:t>Click to edit Master title style</a:t>
            </a:r>
            <a:endParaRPr lang="en-US"/>
          </a:p>
        </p:txBody>
      </p:sp>
      <p:sp>
        <p:nvSpPr>
          <p:cNvPr id="63492" name="Rectangle 4"/>
          <p:cNvSpPr>
            <a:spLocks noGrp="1" noChangeArrowheads="1"/>
          </p:cNvSpPr>
          <p:nvPr>
            <p:ph type="subTitle" sz="quarter" idx="1"/>
          </p:nvPr>
        </p:nvSpPr>
        <p:spPr>
          <a:xfrm>
            <a:off x="393700" y="3200400"/>
            <a:ext cx="7762875" cy="1371600"/>
          </a:xfrm>
        </p:spPr>
        <p:txBody>
          <a:bodyPr anchor="b"/>
          <a:lstStyle>
            <a:lvl1pPr marL="0" indent="0">
              <a:lnSpc>
                <a:spcPct val="30000"/>
              </a:lnSpc>
              <a:spcBef>
                <a:spcPct val="50000"/>
              </a:spcBef>
              <a:buFontTx/>
              <a:buNone/>
              <a:defRPr sz="36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457200"/>
            <a:ext cx="21145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457200"/>
            <a:ext cx="61912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7025"/>
            <a:ext cx="8229600" cy="715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98613"/>
            <a:ext cx="4038600"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75100" y="2235200"/>
            <a:ext cx="2393950"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21450" y="2235200"/>
            <a:ext cx="2393950"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6400" y="249238"/>
            <a:ext cx="2159000" cy="251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324600" cy="251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936750"/>
            <a:ext cx="2393950"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24175" y="1936750"/>
            <a:ext cx="2393950"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2220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2220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8288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8300" y="1828800"/>
            <a:ext cx="3238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5876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5876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58769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2588" y="1214438"/>
            <a:ext cx="4027487"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2475" y="1214438"/>
            <a:ext cx="4027488"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3050" y="249238"/>
            <a:ext cx="2114550" cy="1498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9400" y="249238"/>
            <a:ext cx="6191250" cy="1498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26497C21-835C-4822-A9BC-B14D880B99E0}" type="datetimeFigureOut">
              <a:rPr lang="en-US"/>
              <a:pPr>
                <a:defRPr/>
              </a:pPr>
              <a:t>3/23/2011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E7598261-B207-486E-A270-3F5AF26DEA6F}"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B00AE9E5-4239-4855-B24F-6CAC945A9C5C}" type="datetimeFigureOut">
              <a:rPr lang="en-US"/>
              <a:pPr>
                <a:defRPr/>
              </a:pPr>
              <a:t>3/23/2011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9DD6A8AF-29EC-4590-90D6-6EBA293B230E}"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FF7AEF4F-84BD-4406-A606-85745A681068}" type="datetimeFigureOut">
              <a:rPr lang="en-US"/>
              <a:pPr>
                <a:defRPr/>
              </a:pPr>
              <a:t>3/23/2011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61D2B385-7D7F-41EA-8793-4FD0607461D0}"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B5E70654-6A68-4320-BAFD-D6054B0919FE}" type="datetimeFigureOut">
              <a:rPr lang="en-US"/>
              <a:pPr>
                <a:defRPr/>
              </a:pPr>
              <a:t>3/23/2011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DC538E4F-F5D8-4AE7-81ED-C297771E36BE}"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192ED407-2E32-4869-8B00-074D69D0CE24}" type="datetimeFigureOut">
              <a:rPr lang="en-US"/>
              <a:pPr>
                <a:defRPr/>
              </a:pPr>
              <a:t>3/23/2011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89FE0D2F-C70B-432D-8A4E-E31D93A9753D}"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14C7F7EB-EFA0-445F-88E0-FD9ABEEE7E67}" type="datetimeFigureOut">
              <a:rPr lang="en-US"/>
              <a:pPr>
                <a:defRPr/>
              </a:pPr>
              <a:t>3/23/2011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F9E6CC45-4FC8-4B8F-ADF6-BB7C8C333CCC}"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00FBEAFC-B45A-418B-8AF2-1A82168CBAEA}" type="datetimeFigureOut">
              <a:rPr lang="en-US"/>
              <a:pPr>
                <a:defRPr/>
              </a:pPr>
              <a:t>3/23/2011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EA3C666F-A825-43DE-985F-F241B0A8C173}"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D9FCE4A6-D198-46DF-A31E-C4DD911D74B4}" type="datetimeFigureOut">
              <a:rPr lang="en-US"/>
              <a:pPr>
                <a:defRPr/>
              </a:pPr>
              <a:t>3/23/2011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A4EC0AB4-7DE6-4CFB-80D6-87B224AF8C1A}"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3BB94B75-FCFD-40C4-B371-EA66A23521CC}" type="datetimeFigureOut">
              <a:rPr lang="en-US"/>
              <a:pPr>
                <a:defRPr/>
              </a:pPr>
              <a:t>3/23/2011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B68082A6-146A-43C4-B34E-350109013861}"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Geneva" pitchFamily="28" charset="-128"/>
              </a:defRPr>
            </a:lvl1pPr>
          </a:lstStyle>
          <a:p>
            <a:pPr>
              <a:defRPr/>
            </a:pPr>
            <a:fld id="{584C6DC1-9AB8-4EBF-8B02-D86038FCD2D8}" type="datetimeFigureOut">
              <a:rPr lang="en-US"/>
              <a:pPr>
                <a:defRPr/>
              </a:pPr>
              <a:t>3/23/2011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Geneva" pitchFamily="28"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Geneva" pitchFamily="28" charset="-128"/>
              </a:defRPr>
            </a:lvl1pPr>
          </a:lstStyle>
          <a:p>
            <a:pPr>
              <a:defRPr/>
            </a:pPr>
            <a:fld id="{5591E98A-0353-45A9-B93A-6F29EA95CD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theme" Target="../theme/theme8.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7" name="AutoShape 13"/>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fontAlgn="auto" hangingPunct="0">
              <a:lnSpc>
                <a:spcPct val="80000"/>
              </a:lnSpc>
              <a:spcBef>
                <a:spcPct val="50000"/>
              </a:spcBef>
              <a:spcAft>
                <a:spcPts val="0"/>
              </a:spcAft>
              <a:defRPr/>
            </a:pPr>
            <a:endParaRPr lang="en-US" dirty="0">
              <a:ea typeface="Geneva" pitchFamily="28" charset="-128"/>
              <a:cs typeface="+mn-cs"/>
            </a:endParaRPr>
          </a:p>
        </p:txBody>
      </p:sp>
      <p:pic>
        <p:nvPicPr>
          <p:cNvPr id="114691" name="Picture 16" descr="scLOGO_noR_smH_3col_rgb"/>
          <p:cNvPicPr>
            <a:picLocks noChangeAspect="1" noChangeArrowheads="1"/>
          </p:cNvPicPr>
          <p:nvPr/>
        </p:nvPicPr>
        <p:blipFill>
          <a:blip r:embed="rId14" cstate="print"/>
          <a:srcRect/>
          <a:stretch>
            <a:fillRect/>
          </a:stretch>
        </p:blipFill>
        <p:spPr bwMode="auto">
          <a:xfrm>
            <a:off x="6324600" y="6083300"/>
            <a:ext cx="2667000" cy="698500"/>
          </a:xfrm>
          <a:prstGeom prst="rect">
            <a:avLst/>
          </a:prstGeom>
          <a:noFill/>
          <a:ln w="9525">
            <a:noFill/>
            <a:miter lim="800000"/>
            <a:headEnd/>
            <a:tailEnd/>
          </a:ln>
        </p:spPr>
      </p:pic>
      <p:sp>
        <p:nvSpPr>
          <p:cNvPr id="114692" name="Rectangle 17"/>
          <p:cNvSpPr>
            <a:spLocks noGrp="1" noChangeArrowheads="1"/>
          </p:cNvSpPr>
          <p:nvPr>
            <p:ph type="title"/>
          </p:nvPr>
        </p:nvSpPr>
        <p:spPr bwMode="auto">
          <a:xfrm>
            <a:off x="279400" y="457200"/>
            <a:ext cx="845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14693" name="Rectangle 19"/>
          <p:cNvSpPr>
            <a:spLocks noGrp="1" noChangeArrowheads="1"/>
          </p:cNvSpPr>
          <p:nvPr>
            <p:ph type="body" idx="1"/>
          </p:nvPr>
        </p:nvSpPr>
        <p:spPr bwMode="auto">
          <a:xfrm>
            <a:off x="2057400" y="1828800"/>
            <a:ext cx="6629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5"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846" r:id="rId12"/>
  </p:sldLayoutIdLst>
  <p:txStyles>
    <p:titleStyle>
      <a:lvl1pPr algn="l" rtl="0" eaLnBrk="0" fontAlgn="base" hangingPunct="0">
        <a:spcBef>
          <a:spcPct val="0"/>
        </a:spcBef>
        <a:spcAft>
          <a:spcPct val="0"/>
        </a:spcAft>
        <a:defRPr sz="2400" b="1">
          <a:solidFill>
            <a:schemeClr val="bg1"/>
          </a:solidFill>
          <a:latin typeface="+mj-lt"/>
          <a:ea typeface="+mj-ea"/>
          <a:cs typeface="Geneva"/>
        </a:defRPr>
      </a:lvl1pPr>
      <a:lvl2pPr algn="l" rtl="0" eaLnBrk="0" fontAlgn="base" hangingPunct="0">
        <a:spcBef>
          <a:spcPct val="0"/>
        </a:spcBef>
        <a:spcAft>
          <a:spcPct val="0"/>
        </a:spcAft>
        <a:defRPr sz="2400" b="1">
          <a:solidFill>
            <a:schemeClr val="bg1"/>
          </a:solidFill>
          <a:latin typeface="Arial" charset="0"/>
          <a:ea typeface="Geneva" pitchFamily="28" charset="-128"/>
          <a:cs typeface="Geneva"/>
        </a:defRPr>
      </a:lvl2pPr>
      <a:lvl3pPr algn="l" rtl="0" eaLnBrk="0" fontAlgn="base" hangingPunct="0">
        <a:spcBef>
          <a:spcPct val="0"/>
        </a:spcBef>
        <a:spcAft>
          <a:spcPct val="0"/>
        </a:spcAft>
        <a:defRPr sz="2400" b="1">
          <a:solidFill>
            <a:schemeClr val="bg1"/>
          </a:solidFill>
          <a:latin typeface="Arial" charset="0"/>
          <a:ea typeface="Geneva" pitchFamily="28" charset="-128"/>
          <a:cs typeface="Geneva"/>
        </a:defRPr>
      </a:lvl3pPr>
      <a:lvl4pPr algn="l" rtl="0" eaLnBrk="0" fontAlgn="base" hangingPunct="0">
        <a:spcBef>
          <a:spcPct val="0"/>
        </a:spcBef>
        <a:spcAft>
          <a:spcPct val="0"/>
        </a:spcAft>
        <a:defRPr sz="2400" b="1">
          <a:solidFill>
            <a:schemeClr val="bg1"/>
          </a:solidFill>
          <a:latin typeface="Arial" charset="0"/>
          <a:ea typeface="Geneva" pitchFamily="28" charset="-128"/>
          <a:cs typeface="Geneva"/>
        </a:defRPr>
      </a:lvl4pPr>
      <a:lvl5pPr algn="l" rtl="0" eaLnBrk="0" fontAlgn="base" hangingPunct="0">
        <a:spcBef>
          <a:spcPct val="0"/>
        </a:spcBef>
        <a:spcAft>
          <a:spcPct val="0"/>
        </a:spcAft>
        <a:defRPr sz="2400" b="1">
          <a:solidFill>
            <a:schemeClr val="bg1"/>
          </a:solidFill>
          <a:latin typeface="Arial" charset="0"/>
          <a:ea typeface="Geneva" pitchFamily="28" charset="-128"/>
          <a:cs typeface="Geneva"/>
        </a:defRPr>
      </a:lvl5pPr>
      <a:lvl6pPr marL="457200" algn="l" rtl="0" eaLnBrk="1" fontAlgn="base" hangingPunct="1">
        <a:spcBef>
          <a:spcPct val="0"/>
        </a:spcBef>
        <a:spcAft>
          <a:spcPct val="0"/>
        </a:spcAft>
        <a:defRPr sz="2400" b="1">
          <a:solidFill>
            <a:schemeClr val="bg1"/>
          </a:solidFill>
          <a:latin typeface="Arial" charset="0"/>
          <a:ea typeface="Geneva" pitchFamily="28" charset="-128"/>
        </a:defRPr>
      </a:lvl6pPr>
      <a:lvl7pPr marL="914400" algn="l" rtl="0" eaLnBrk="1" fontAlgn="base" hangingPunct="1">
        <a:spcBef>
          <a:spcPct val="0"/>
        </a:spcBef>
        <a:spcAft>
          <a:spcPct val="0"/>
        </a:spcAft>
        <a:defRPr sz="2400" b="1">
          <a:solidFill>
            <a:schemeClr val="bg1"/>
          </a:solidFill>
          <a:latin typeface="Arial" charset="0"/>
          <a:ea typeface="Geneva" pitchFamily="28" charset="-128"/>
        </a:defRPr>
      </a:lvl7pPr>
      <a:lvl8pPr marL="1371600" algn="l" rtl="0" eaLnBrk="1" fontAlgn="base" hangingPunct="1">
        <a:spcBef>
          <a:spcPct val="0"/>
        </a:spcBef>
        <a:spcAft>
          <a:spcPct val="0"/>
        </a:spcAft>
        <a:defRPr sz="2400" b="1">
          <a:solidFill>
            <a:schemeClr val="bg1"/>
          </a:solidFill>
          <a:latin typeface="Arial" charset="0"/>
          <a:ea typeface="Geneva" pitchFamily="28" charset="-128"/>
        </a:defRPr>
      </a:lvl8pPr>
      <a:lvl9pPr marL="1828800" algn="l" rtl="0" eaLnBrk="1" fontAlgn="base" hangingPunct="1">
        <a:spcBef>
          <a:spcPct val="0"/>
        </a:spcBef>
        <a:spcAft>
          <a:spcPct val="0"/>
        </a:spcAft>
        <a:defRPr sz="2400" b="1">
          <a:solidFill>
            <a:schemeClr val="bg1"/>
          </a:solidFill>
          <a:latin typeface="Arial" charset="0"/>
          <a:ea typeface="Geneva" pitchFamily="28" charset="-128"/>
        </a:defRPr>
      </a:lvl9pPr>
    </p:titleStyle>
    <p:bodyStyle>
      <a:lvl1pPr marL="342900" indent="-342900" algn="l" rtl="0" eaLnBrk="0" fontAlgn="base" hangingPunct="0">
        <a:spcBef>
          <a:spcPct val="20000"/>
        </a:spcBef>
        <a:spcAft>
          <a:spcPct val="0"/>
        </a:spcAft>
        <a:buChar char="•"/>
        <a:defRPr sz="2400">
          <a:solidFill>
            <a:srgbClr val="525353"/>
          </a:solidFill>
          <a:latin typeface="+mn-lt"/>
          <a:ea typeface="+mn-ea"/>
          <a:cs typeface="Geneva"/>
        </a:defRPr>
      </a:lvl1pPr>
      <a:lvl2pPr marL="742950" indent="-285750" algn="l" rtl="0" eaLnBrk="0" fontAlgn="base" hangingPunct="0">
        <a:spcBef>
          <a:spcPct val="20000"/>
        </a:spcBef>
        <a:spcAft>
          <a:spcPct val="0"/>
        </a:spcAft>
        <a:buSzPct val="95000"/>
        <a:buChar char="•"/>
        <a:defRPr sz="2000">
          <a:solidFill>
            <a:srgbClr val="525353"/>
          </a:solidFill>
          <a:latin typeface="+mn-lt"/>
          <a:ea typeface="+mn-ea"/>
          <a:cs typeface="Geneva"/>
        </a:defRPr>
      </a:lvl2pPr>
      <a:lvl3pPr marL="1143000" indent="-228600" algn="l" rtl="0" eaLnBrk="0" fontAlgn="base" hangingPunct="0">
        <a:spcBef>
          <a:spcPct val="20000"/>
        </a:spcBef>
        <a:spcAft>
          <a:spcPct val="0"/>
        </a:spcAft>
        <a:buSzPct val="95000"/>
        <a:buChar char="•"/>
        <a:defRPr sz="2000">
          <a:solidFill>
            <a:srgbClr val="525353"/>
          </a:solidFill>
          <a:latin typeface="+mn-lt"/>
          <a:ea typeface="+mn-ea"/>
          <a:cs typeface="Geneva"/>
        </a:defRPr>
      </a:lvl3pPr>
      <a:lvl4pPr marL="1600200" indent="-228600" algn="l" rtl="0" eaLnBrk="0" fontAlgn="base" hangingPunct="0">
        <a:spcBef>
          <a:spcPct val="20000"/>
        </a:spcBef>
        <a:spcAft>
          <a:spcPct val="0"/>
        </a:spcAft>
        <a:buSzPct val="95000"/>
        <a:buChar char="•"/>
        <a:defRPr sz="2000">
          <a:solidFill>
            <a:srgbClr val="525353"/>
          </a:solidFill>
          <a:latin typeface="+mn-lt"/>
          <a:ea typeface="+mn-ea"/>
          <a:cs typeface="Geneva"/>
        </a:defRPr>
      </a:lvl4pPr>
      <a:lvl5pPr marL="2057400" indent="-228600" algn="l" rtl="0" eaLnBrk="0" fontAlgn="base" hangingPunct="0">
        <a:spcBef>
          <a:spcPct val="20000"/>
        </a:spcBef>
        <a:spcAft>
          <a:spcPct val="0"/>
        </a:spcAft>
        <a:buSzPct val="95000"/>
        <a:buChar char="•"/>
        <a:defRPr sz="2000">
          <a:solidFill>
            <a:srgbClr val="525353"/>
          </a:solidFill>
          <a:latin typeface="+mn-lt"/>
          <a:ea typeface="+mn-ea"/>
          <a:cs typeface="Geneva"/>
        </a:defRPr>
      </a:lvl5pPr>
      <a:lvl6pPr marL="2514600" indent="-228600" algn="l" rtl="0" eaLnBrk="1" fontAlgn="base" hangingPunct="1">
        <a:spcBef>
          <a:spcPct val="20000"/>
        </a:spcBef>
        <a:spcAft>
          <a:spcPct val="0"/>
        </a:spcAft>
        <a:buSzPct val="95000"/>
        <a:buChar char="•"/>
        <a:defRPr sz="2000">
          <a:solidFill>
            <a:srgbClr val="525353"/>
          </a:solidFill>
          <a:latin typeface="+mn-lt"/>
          <a:ea typeface="+mn-ea"/>
        </a:defRPr>
      </a:lvl6pPr>
      <a:lvl7pPr marL="2971800" indent="-228600" algn="l" rtl="0" eaLnBrk="1" fontAlgn="base" hangingPunct="1">
        <a:spcBef>
          <a:spcPct val="20000"/>
        </a:spcBef>
        <a:spcAft>
          <a:spcPct val="0"/>
        </a:spcAft>
        <a:buSzPct val="95000"/>
        <a:buChar char="•"/>
        <a:defRPr sz="2000">
          <a:solidFill>
            <a:srgbClr val="525353"/>
          </a:solidFill>
          <a:latin typeface="+mn-lt"/>
          <a:ea typeface="+mn-ea"/>
        </a:defRPr>
      </a:lvl7pPr>
      <a:lvl8pPr marL="3429000" indent="-228600" algn="l" rtl="0" eaLnBrk="1" fontAlgn="base" hangingPunct="1">
        <a:spcBef>
          <a:spcPct val="20000"/>
        </a:spcBef>
        <a:spcAft>
          <a:spcPct val="0"/>
        </a:spcAft>
        <a:buSzPct val="95000"/>
        <a:buChar char="•"/>
        <a:defRPr sz="2000">
          <a:solidFill>
            <a:srgbClr val="525353"/>
          </a:solidFill>
          <a:latin typeface="+mn-lt"/>
          <a:ea typeface="+mn-ea"/>
        </a:defRPr>
      </a:lvl8pPr>
      <a:lvl9pPr marL="3886200" indent="-228600" algn="l" rtl="0" eaLnBrk="1" fontAlgn="base" hangingPunct="1">
        <a:spcBef>
          <a:spcPct val="20000"/>
        </a:spcBef>
        <a:spcAft>
          <a:spcPct val="0"/>
        </a:spcAft>
        <a:buSzPct val="95000"/>
        <a:buChar char="•"/>
        <a:defRPr sz="2000">
          <a:solidFill>
            <a:srgbClr val="52535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3463" name="AutoShape 7"/>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fontAlgn="auto" hangingPunct="0">
              <a:spcBef>
                <a:spcPct val="50000"/>
              </a:spcBef>
              <a:spcAft>
                <a:spcPts val="0"/>
              </a:spcAft>
              <a:defRPr/>
            </a:pPr>
            <a:endParaRPr lang="en-US" dirty="0">
              <a:ea typeface="Geneva" pitchFamily="28" charset="-128"/>
              <a:cs typeface="+mn-cs"/>
            </a:endParaRPr>
          </a:p>
        </p:txBody>
      </p:sp>
      <p:sp>
        <p:nvSpPr>
          <p:cNvPr id="403464" name="Line 8"/>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pPr fontAlgn="auto">
              <a:spcBef>
                <a:spcPts val="0"/>
              </a:spcBef>
              <a:spcAft>
                <a:spcPts val="0"/>
              </a:spcAft>
              <a:defRPr/>
            </a:pPr>
            <a:endParaRPr lang="en-US" dirty="0">
              <a:ea typeface="Geneva" pitchFamily="28" charset="-128"/>
              <a:cs typeface="+mn-cs"/>
            </a:endParaRPr>
          </a:p>
        </p:txBody>
      </p:sp>
      <p:sp>
        <p:nvSpPr>
          <p:cNvPr id="14340" name="Rectangle 9"/>
          <p:cNvSpPr>
            <a:spLocks noGrp="1" noChangeArrowheads="1"/>
          </p:cNvSpPr>
          <p:nvPr>
            <p:ph type="body" idx="1"/>
          </p:nvPr>
        </p:nvSpPr>
        <p:spPr bwMode="auto">
          <a:xfrm>
            <a:off x="3975100" y="2235200"/>
            <a:ext cx="49403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4341" name="Picture 10" descr="scLOGO_noR_smH_3col_rgb"/>
          <p:cNvPicPr>
            <a:picLocks noChangeAspect="1" noChangeArrowheads="1"/>
          </p:cNvPicPr>
          <p:nvPr/>
        </p:nvPicPr>
        <p:blipFill>
          <a:blip r:embed="rId13" cstate="print"/>
          <a:srcRect/>
          <a:stretch>
            <a:fillRect/>
          </a:stretch>
        </p:blipFill>
        <p:spPr bwMode="auto">
          <a:xfrm>
            <a:off x="6324600" y="6083300"/>
            <a:ext cx="2667000" cy="698500"/>
          </a:xfrm>
          <a:prstGeom prst="rect">
            <a:avLst/>
          </a:prstGeom>
          <a:noFill/>
          <a:ln w="9525">
            <a:noFill/>
            <a:miter lim="800000"/>
            <a:headEnd/>
            <a:tailEnd/>
          </a:ln>
        </p:spPr>
      </p:pic>
      <p:sp>
        <p:nvSpPr>
          <p:cNvPr id="14342" name="Rectangle 11"/>
          <p:cNvSpPr>
            <a:spLocks noGrp="1" noChangeArrowheads="1"/>
          </p:cNvSpPr>
          <p:nvPr>
            <p:ph type="title"/>
          </p:nvPr>
        </p:nvSpPr>
        <p:spPr bwMode="auto">
          <a:xfrm>
            <a:off x="279400" y="249238"/>
            <a:ext cx="84582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defRPr sz="2400">
          <a:solidFill>
            <a:srgbClr val="525353"/>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4482" name="AutoShape 2"/>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fontAlgn="auto" hangingPunct="0">
              <a:spcBef>
                <a:spcPct val="50000"/>
              </a:spcBef>
              <a:spcAft>
                <a:spcPts val="0"/>
              </a:spcAft>
              <a:defRPr/>
            </a:pPr>
            <a:endParaRPr lang="en-US" dirty="0">
              <a:ea typeface="Geneva" pitchFamily="28" charset="-128"/>
              <a:cs typeface="+mn-cs"/>
            </a:endParaRPr>
          </a:p>
        </p:txBody>
      </p:sp>
      <p:sp>
        <p:nvSpPr>
          <p:cNvPr id="404483"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pPr fontAlgn="auto">
              <a:spcBef>
                <a:spcPts val="0"/>
              </a:spcBef>
              <a:spcAft>
                <a:spcPts val="0"/>
              </a:spcAft>
              <a:defRPr/>
            </a:pPr>
            <a:endParaRPr lang="en-US" dirty="0">
              <a:ea typeface="Geneva" pitchFamily="28" charset="-128"/>
              <a:cs typeface="+mn-cs"/>
            </a:endParaRPr>
          </a:p>
        </p:txBody>
      </p:sp>
      <p:sp>
        <p:nvSpPr>
          <p:cNvPr id="26628" name="Rectangle 4"/>
          <p:cNvSpPr>
            <a:spLocks noGrp="1" noChangeArrowheads="1"/>
          </p:cNvSpPr>
          <p:nvPr>
            <p:ph type="body" idx="1"/>
          </p:nvPr>
        </p:nvSpPr>
        <p:spPr bwMode="auto">
          <a:xfrm>
            <a:off x="377825" y="1936750"/>
            <a:ext cx="49403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6629" name="Picture 5" descr="scLOGO_noR_smH_3col_rgb"/>
          <p:cNvPicPr>
            <a:picLocks noChangeAspect="1" noChangeArrowheads="1"/>
          </p:cNvPicPr>
          <p:nvPr/>
        </p:nvPicPr>
        <p:blipFill>
          <a:blip r:embed="rId13" cstate="print"/>
          <a:srcRect/>
          <a:stretch>
            <a:fillRect/>
          </a:stretch>
        </p:blipFill>
        <p:spPr bwMode="auto">
          <a:xfrm>
            <a:off x="6324600" y="6083300"/>
            <a:ext cx="2667000" cy="698500"/>
          </a:xfrm>
          <a:prstGeom prst="rect">
            <a:avLst/>
          </a:prstGeom>
          <a:noFill/>
          <a:ln w="9525">
            <a:noFill/>
            <a:miter lim="800000"/>
            <a:headEnd/>
            <a:tailEnd/>
          </a:ln>
        </p:spPr>
      </p:pic>
      <p:sp>
        <p:nvSpPr>
          <p:cNvPr id="26630"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defRPr sz="2400">
          <a:solidFill>
            <a:srgbClr val="525353"/>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5506" name="AutoShape 2"/>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fontAlgn="auto" hangingPunct="0">
              <a:spcBef>
                <a:spcPct val="50000"/>
              </a:spcBef>
              <a:spcAft>
                <a:spcPts val="0"/>
              </a:spcAft>
              <a:defRPr/>
            </a:pPr>
            <a:endParaRPr lang="en-US" dirty="0">
              <a:ea typeface="Geneva" pitchFamily="28" charset="-128"/>
              <a:cs typeface="+mn-cs"/>
            </a:endParaRPr>
          </a:p>
        </p:txBody>
      </p:sp>
      <p:pic>
        <p:nvPicPr>
          <p:cNvPr id="38915" name="Picture 5" descr="scLOGO_noR_smH_3col_rgb"/>
          <p:cNvPicPr>
            <a:picLocks noChangeAspect="1" noChangeArrowheads="1"/>
          </p:cNvPicPr>
          <p:nvPr/>
        </p:nvPicPr>
        <p:blipFill>
          <a:blip r:embed="rId13" cstate="print"/>
          <a:srcRect/>
          <a:stretch>
            <a:fillRect/>
          </a:stretch>
        </p:blipFill>
        <p:spPr bwMode="auto">
          <a:xfrm>
            <a:off x="6324600" y="6083300"/>
            <a:ext cx="2667000" cy="698500"/>
          </a:xfrm>
          <a:prstGeom prst="rect">
            <a:avLst/>
          </a:prstGeom>
          <a:noFill/>
          <a:ln w="9525">
            <a:noFill/>
            <a:miter lim="800000"/>
            <a:headEnd/>
            <a:tailEnd/>
          </a:ln>
        </p:spPr>
      </p:pic>
      <p:sp>
        <p:nvSpPr>
          <p:cNvPr id="38916"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defRPr sz="2400">
          <a:solidFill>
            <a:srgbClr val="525353"/>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02" name="Group 2"/>
          <p:cNvGrpSpPr>
            <a:grpSpLocks/>
          </p:cNvGrpSpPr>
          <p:nvPr/>
        </p:nvGrpSpPr>
        <p:grpSpPr bwMode="auto">
          <a:xfrm>
            <a:off x="3886200" y="6083300"/>
            <a:ext cx="5673725" cy="703263"/>
            <a:chOff x="668" y="1440"/>
            <a:chExt cx="3574" cy="443"/>
          </a:xfrm>
        </p:grpSpPr>
        <p:pic>
          <p:nvPicPr>
            <p:cNvPr id="51206" name="Picture 3" descr="scLOGO_noR_smH_3col_rgb"/>
            <p:cNvPicPr>
              <a:picLocks noChangeAspect="1" noChangeArrowheads="1"/>
            </p:cNvPicPr>
            <p:nvPr userDrawn="1"/>
          </p:nvPicPr>
          <p:blipFill>
            <a:blip r:embed="rId13" cstate="print"/>
            <a:srcRect/>
            <a:stretch>
              <a:fillRect/>
            </a:stretch>
          </p:blipFill>
          <p:spPr bwMode="auto">
            <a:xfrm>
              <a:off x="668" y="1440"/>
              <a:ext cx="1680" cy="440"/>
            </a:xfrm>
            <a:prstGeom prst="rect">
              <a:avLst/>
            </a:prstGeom>
            <a:noFill/>
            <a:ln w="9525">
              <a:noFill/>
              <a:miter lim="800000"/>
              <a:headEnd/>
              <a:tailEnd/>
            </a:ln>
          </p:spPr>
        </p:pic>
        <p:sp>
          <p:nvSpPr>
            <p:cNvPr id="453636" name="AutoShape 4"/>
            <p:cNvSpPr>
              <a:spLocks noChangeAspect="1" noChangeArrowheads="1"/>
            </p:cNvSpPr>
            <p:nvPr userDrawn="1"/>
          </p:nvSpPr>
          <p:spPr bwMode="auto">
            <a:xfrm>
              <a:off x="747" y="1440"/>
              <a:ext cx="3495" cy="443"/>
            </a:xfrm>
            <a:prstGeom prst="rect">
              <a:avLst/>
            </a:prstGeom>
            <a:noFill/>
            <a:ln w="9525">
              <a:noFill/>
              <a:miter lim="800000"/>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37" name="Rectangle 5"/>
            <p:cNvSpPr>
              <a:spLocks noChangeArrowheads="1"/>
            </p:cNvSpPr>
            <p:nvPr userDrawn="1"/>
          </p:nvSpPr>
          <p:spPr bwMode="auto">
            <a:xfrm>
              <a:off x="2451" y="1578"/>
              <a:ext cx="1725" cy="204"/>
            </a:xfrm>
            <a:prstGeom prst="rect">
              <a:avLst/>
            </a:prstGeom>
            <a:noFill/>
            <a:ln w="9525">
              <a:noFill/>
              <a:miter lim="800000"/>
              <a:headEnd/>
              <a:tailEnd/>
            </a:ln>
          </p:spPr>
          <p:txBody>
            <a:bodyPr lIns="0" tIns="0" rIns="0" bIns="0"/>
            <a:lstStyle/>
            <a:p>
              <a:pPr fontAlgn="auto">
                <a:spcBef>
                  <a:spcPts val="0"/>
                </a:spcBef>
                <a:spcAft>
                  <a:spcPts val="0"/>
                </a:spcAft>
                <a:defRPr/>
              </a:pPr>
              <a:r>
                <a:rPr lang="en-US" sz="1300" dirty="0">
                  <a:solidFill>
                    <a:srgbClr val="DE6225"/>
                  </a:solidFill>
                  <a:ea typeface="Geneva" pitchFamily="28" charset="-128"/>
                  <a:cs typeface="+mn-cs"/>
                </a:rPr>
                <a:t>Enter department name here</a:t>
              </a:r>
            </a:p>
          </p:txBody>
        </p:sp>
        <p:sp>
          <p:nvSpPr>
            <p:cNvPr id="453638" name="Freeform 6"/>
            <p:cNvSpPr>
              <a:spLocks/>
            </p:cNvSpPr>
            <p:nvPr userDrawn="1"/>
          </p:nvSpPr>
          <p:spPr bwMode="auto">
            <a:xfrm>
              <a:off x="2349" y="1531"/>
              <a:ext cx="9" cy="10"/>
            </a:xfrm>
            <a:custGeom>
              <a:avLst/>
              <a:gdLst/>
              <a:ahLst/>
              <a:cxnLst>
                <a:cxn ang="0">
                  <a:pos x="21" y="12"/>
                </a:cxn>
                <a:cxn ang="0">
                  <a:pos x="21" y="12"/>
                </a:cxn>
                <a:cxn ang="0">
                  <a:pos x="21" y="15"/>
                </a:cxn>
                <a:cxn ang="0">
                  <a:pos x="17" y="17"/>
                </a:cxn>
                <a:cxn ang="0">
                  <a:pos x="15" y="19"/>
                </a:cxn>
                <a:cxn ang="0">
                  <a:pos x="10" y="22"/>
                </a:cxn>
                <a:cxn ang="0">
                  <a:pos x="8" y="19"/>
                </a:cxn>
                <a:cxn ang="0">
                  <a:pos x="3" y="17"/>
                </a:cxn>
                <a:cxn ang="0">
                  <a:pos x="0" y="15"/>
                </a:cxn>
                <a:cxn ang="0">
                  <a:pos x="0" y="12"/>
                </a:cxn>
                <a:cxn ang="0">
                  <a:pos x="0" y="7"/>
                </a:cxn>
                <a:cxn ang="0">
                  <a:pos x="3" y="5"/>
                </a:cxn>
                <a:cxn ang="0">
                  <a:pos x="8" y="2"/>
                </a:cxn>
                <a:cxn ang="0">
                  <a:pos x="10" y="0"/>
                </a:cxn>
                <a:cxn ang="0">
                  <a:pos x="15" y="2"/>
                </a:cxn>
                <a:cxn ang="0">
                  <a:pos x="17" y="5"/>
                </a:cxn>
                <a:cxn ang="0">
                  <a:pos x="21" y="7"/>
                </a:cxn>
                <a:cxn ang="0">
                  <a:pos x="21" y="12"/>
                </a:cxn>
              </a:cxnLst>
              <a:rect l="0" t="0" r="r" b="b"/>
              <a:pathLst>
                <a:path w="21" h="22">
                  <a:moveTo>
                    <a:pt x="21" y="12"/>
                  </a:moveTo>
                  <a:lnTo>
                    <a:pt x="21" y="12"/>
                  </a:lnTo>
                  <a:lnTo>
                    <a:pt x="21" y="15"/>
                  </a:lnTo>
                  <a:lnTo>
                    <a:pt x="17" y="17"/>
                  </a:lnTo>
                  <a:lnTo>
                    <a:pt x="15" y="19"/>
                  </a:lnTo>
                  <a:lnTo>
                    <a:pt x="10" y="22"/>
                  </a:lnTo>
                  <a:lnTo>
                    <a:pt x="8" y="19"/>
                  </a:lnTo>
                  <a:lnTo>
                    <a:pt x="3" y="17"/>
                  </a:lnTo>
                  <a:lnTo>
                    <a:pt x="0" y="15"/>
                  </a:lnTo>
                  <a:lnTo>
                    <a:pt x="0" y="12"/>
                  </a:lnTo>
                  <a:lnTo>
                    <a:pt x="0" y="7"/>
                  </a:lnTo>
                  <a:lnTo>
                    <a:pt x="3" y="5"/>
                  </a:lnTo>
                  <a:lnTo>
                    <a:pt x="8" y="2"/>
                  </a:lnTo>
                  <a:lnTo>
                    <a:pt x="10" y="0"/>
                  </a:lnTo>
                  <a:lnTo>
                    <a:pt x="15" y="2"/>
                  </a:lnTo>
                  <a:lnTo>
                    <a:pt x="17" y="5"/>
                  </a:lnTo>
                  <a:lnTo>
                    <a:pt x="21" y="7"/>
                  </a:lnTo>
                  <a:lnTo>
                    <a:pt x="21" y="12"/>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39" name="Freeform 7"/>
            <p:cNvSpPr>
              <a:spLocks/>
            </p:cNvSpPr>
            <p:nvPr userDrawn="1"/>
          </p:nvSpPr>
          <p:spPr bwMode="auto">
            <a:xfrm>
              <a:off x="2349" y="1559"/>
              <a:ext cx="9" cy="9"/>
            </a:xfrm>
            <a:custGeom>
              <a:avLst/>
              <a:gdLst/>
              <a:ahLst/>
              <a:cxnLst>
                <a:cxn ang="0">
                  <a:pos x="21" y="11"/>
                </a:cxn>
                <a:cxn ang="0">
                  <a:pos x="21" y="11"/>
                </a:cxn>
                <a:cxn ang="0">
                  <a:pos x="21" y="13"/>
                </a:cxn>
                <a:cxn ang="0">
                  <a:pos x="17" y="18"/>
                </a:cxn>
                <a:cxn ang="0">
                  <a:pos x="15" y="20"/>
                </a:cxn>
                <a:cxn ang="0">
                  <a:pos x="10" y="20"/>
                </a:cxn>
                <a:cxn ang="0">
                  <a:pos x="8" y="20"/>
                </a:cxn>
                <a:cxn ang="0">
                  <a:pos x="3" y="18"/>
                </a:cxn>
                <a:cxn ang="0">
                  <a:pos x="0" y="13"/>
                </a:cxn>
                <a:cxn ang="0">
                  <a:pos x="0" y="11"/>
                </a:cxn>
                <a:cxn ang="0">
                  <a:pos x="0" y="5"/>
                </a:cxn>
                <a:cxn ang="0">
                  <a:pos x="3" y="2"/>
                </a:cxn>
                <a:cxn ang="0">
                  <a:pos x="8" y="0"/>
                </a:cxn>
                <a:cxn ang="0">
                  <a:pos x="10" y="0"/>
                </a:cxn>
                <a:cxn ang="0">
                  <a:pos x="15" y="0"/>
                </a:cxn>
                <a:cxn ang="0">
                  <a:pos x="17" y="2"/>
                </a:cxn>
                <a:cxn ang="0">
                  <a:pos x="21" y="5"/>
                </a:cxn>
                <a:cxn ang="0">
                  <a:pos x="21" y="11"/>
                </a:cxn>
              </a:cxnLst>
              <a:rect l="0" t="0" r="r" b="b"/>
              <a:pathLst>
                <a:path w="21" h="20">
                  <a:moveTo>
                    <a:pt x="21" y="11"/>
                  </a:moveTo>
                  <a:lnTo>
                    <a:pt x="21" y="11"/>
                  </a:lnTo>
                  <a:lnTo>
                    <a:pt x="21" y="13"/>
                  </a:lnTo>
                  <a:lnTo>
                    <a:pt x="17" y="18"/>
                  </a:lnTo>
                  <a:lnTo>
                    <a:pt x="15" y="20"/>
                  </a:lnTo>
                  <a:lnTo>
                    <a:pt x="10" y="20"/>
                  </a:lnTo>
                  <a:lnTo>
                    <a:pt x="8" y="20"/>
                  </a:lnTo>
                  <a:lnTo>
                    <a:pt x="3" y="18"/>
                  </a:lnTo>
                  <a:lnTo>
                    <a:pt x="0" y="13"/>
                  </a:lnTo>
                  <a:lnTo>
                    <a:pt x="0" y="11"/>
                  </a:lnTo>
                  <a:lnTo>
                    <a:pt x="0" y="5"/>
                  </a:lnTo>
                  <a:lnTo>
                    <a:pt x="3" y="2"/>
                  </a:lnTo>
                  <a:lnTo>
                    <a:pt x="8" y="0"/>
                  </a:lnTo>
                  <a:lnTo>
                    <a:pt x="10" y="0"/>
                  </a:lnTo>
                  <a:lnTo>
                    <a:pt x="15" y="0"/>
                  </a:lnTo>
                  <a:lnTo>
                    <a:pt x="17" y="2"/>
                  </a:lnTo>
                  <a:lnTo>
                    <a:pt x="21" y="5"/>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0" name="Freeform 8"/>
            <p:cNvSpPr>
              <a:spLocks/>
            </p:cNvSpPr>
            <p:nvPr userDrawn="1"/>
          </p:nvSpPr>
          <p:spPr bwMode="auto">
            <a:xfrm>
              <a:off x="2349" y="1587"/>
              <a:ext cx="9" cy="9"/>
            </a:xfrm>
            <a:custGeom>
              <a:avLst/>
              <a:gdLst/>
              <a:ahLst/>
              <a:cxnLst>
                <a:cxn ang="0">
                  <a:pos x="21" y="10"/>
                </a:cxn>
                <a:cxn ang="0">
                  <a:pos x="21" y="10"/>
                </a:cxn>
                <a:cxn ang="0">
                  <a:pos x="21" y="15"/>
                </a:cxn>
                <a:cxn ang="0">
                  <a:pos x="17" y="17"/>
                </a:cxn>
                <a:cxn ang="0">
                  <a:pos x="15" y="20"/>
                </a:cxn>
                <a:cxn ang="0">
                  <a:pos x="10" y="20"/>
                </a:cxn>
                <a:cxn ang="0">
                  <a:pos x="8" y="20"/>
                </a:cxn>
                <a:cxn ang="0">
                  <a:pos x="3" y="17"/>
                </a:cxn>
                <a:cxn ang="0">
                  <a:pos x="0" y="15"/>
                </a:cxn>
                <a:cxn ang="0">
                  <a:pos x="0" y="10"/>
                </a:cxn>
                <a:cxn ang="0">
                  <a:pos x="0" y="8"/>
                </a:cxn>
                <a:cxn ang="0">
                  <a:pos x="3" y="3"/>
                </a:cxn>
                <a:cxn ang="0">
                  <a:pos x="8" y="0"/>
                </a:cxn>
                <a:cxn ang="0">
                  <a:pos x="10" y="0"/>
                </a:cxn>
                <a:cxn ang="0">
                  <a:pos x="15" y="0"/>
                </a:cxn>
                <a:cxn ang="0">
                  <a:pos x="17" y="3"/>
                </a:cxn>
                <a:cxn ang="0">
                  <a:pos x="21" y="8"/>
                </a:cxn>
                <a:cxn ang="0">
                  <a:pos x="21" y="10"/>
                </a:cxn>
              </a:cxnLst>
              <a:rect l="0" t="0" r="r" b="b"/>
              <a:pathLst>
                <a:path w="21" h="20">
                  <a:moveTo>
                    <a:pt x="21" y="10"/>
                  </a:moveTo>
                  <a:lnTo>
                    <a:pt x="21" y="10"/>
                  </a:lnTo>
                  <a:lnTo>
                    <a:pt x="21" y="15"/>
                  </a:lnTo>
                  <a:lnTo>
                    <a:pt x="17" y="17"/>
                  </a:lnTo>
                  <a:lnTo>
                    <a:pt x="15" y="20"/>
                  </a:lnTo>
                  <a:lnTo>
                    <a:pt x="10" y="20"/>
                  </a:lnTo>
                  <a:lnTo>
                    <a:pt x="8" y="20"/>
                  </a:lnTo>
                  <a:lnTo>
                    <a:pt x="3" y="17"/>
                  </a:lnTo>
                  <a:lnTo>
                    <a:pt x="0" y="15"/>
                  </a:lnTo>
                  <a:lnTo>
                    <a:pt x="0" y="10"/>
                  </a:lnTo>
                  <a:lnTo>
                    <a:pt x="0" y="8"/>
                  </a:lnTo>
                  <a:lnTo>
                    <a:pt x="3" y="3"/>
                  </a:lnTo>
                  <a:lnTo>
                    <a:pt x="8" y="0"/>
                  </a:lnTo>
                  <a:lnTo>
                    <a:pt x="10" y="0"/>
                  </a:lnTo>
                  <a:lnTo>
                    <a:pt x="15" y="0"/>
                  </a:lnTo>
                  <a:lnTo>
                    <a:pt x="17" y="3"/>
                  </a:lnTo>
                  <a:lnTo>
                    <a:pt x="21" y="8"/>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1" name="Freeform 9"/>
            <p:cNvSpPr>
              <a:spLocks/>
            </p:cNvSpPr>
            <p:nvPr userDrawn="1"/>
          </p:nvSpPr>
          <p:spPr bwMode="auto">
            <a:xfrm>
              <a:off x="2349" y="1614"/>
              <a:ext cx="9" cy="10"/>
            </a:xfrm>
            <a:custGeom>
              <a:avLst/>
              <a:gdLst/>
              <a:ahLst/>
              <a:cxnLst>
                <a:cxn ang="0">
                  <a:pos x="21" y="10"/>
                </a:cxn>
                <a:cxn ang="0">
                  <a:pos x="21" y="10"/>
                </a:cxn>
                <a:cxn ang="0">
                  <a:pos x="21" y="14"/>
                </a:cxn>
                <a:cxn ang="0">
                  <a:pos x="17" y="17"/>
                </a:cxn>
                <a:cxn ang="0">
                  <a:pos x="15" y="20"/>
                </a:cxn>
                <a:cxn ang="0">
                  <a:pos x="10" y="23"/>
                </a:cxn>
                <a:cxn ang="0">
                  <a:pos x="8" y="20"/>
                </a:cxn>
                <a:cxn ang="0">
                  <a:pos x="3" y="17"/>
                </a:cxn>
                <a:cxn ang="0">
                  <a:pos x="0" y="14"/>
                </a:cxn>
                <a:cxn ang="0">
                  <a:pos x="0" y="10"/>
                </a:cxn>
                <a:cxn ang="0">
                  <a:pos x="0" y="7"/>
                </a:cxn>
                <a:cxn ang="0">
                  <a:pos x="3" y="5"/>
                </a:cxn>
                <a:cxn ang="0">
                  <a:pos x="8" y="2"/>
                </a:cxn>
                <a:cxn ang="0">
                  <a:pos x="10" y="0"/>
                </a:cxn>
                <a:cxn ang="0">
                  <a:pos x="15" y="2"/>
                </a:cxn>
                <a:cxn ang="0">
                  <a:pos x="17" y="5"/>
                </a:cxn>
                <a:cxn ang="0">
                  <a:pos x="21" y="7"/>
                </a:cxn>
                <a:cxn ang="0">
                  <a:pos x="21" y="10"/>
                </a:cxn>
              </a:cxnLst>
              <a:rect l="0" t="0" r="r" b="b"/>
              <a:pathLst>
                <a:path w="21" h="23">
                  <a:moveTo>
                    <a:pt x="21" y="10"/>
                  </a:moveTo>
                  <a:lnTo>
                    <a:pt x="21" y="10"/>
                  </a:lnTo>
                  <a:lnTo>
                    <a:pt x="21" y="14"/>
                  </a:lnTo>
                  <a:lnTo>
                    <a:pt x="17" y="17"/>
                  </a:lnTo>
                  <a:lnTo>
                    <a:pt x="15" y="20"/>
                  </a:lnTo>
                  <a:lnTo>
                    <a:pt x="10" y="23"/>
                  </a:lnTo>
                  <a:lnTo>
                    <a:pt x="8" y="20"/>
                  </a:lnTo>
                  <a:lnTo>
                    <a:pt x="3" y="17"/>
                  </a:lnTo>
                  <a:lnTo>
                    <a:pt x="0" y="14"/>
                  </a:lnTo>
                  <a:lnTo>
                    <a:pt x="0" y="10"/>
                  </a:lnTo>
                  <a:lnTo>
                    <a:pt x="0" y="7"/>
                  </a:lnTo>
                  <a:lnTo>
                    <a:pt x="3" y="5"/>
                  </a:lnTo>
                  <a:lnTo>
                    <a:pt x="8" y="2"/>
                  </a:lnTo>
                  <a:lnTo>
                    <a:pt x="10" y="0"/>
                  </a:lnTo>
                  <a:lnTo>
                    <a:pt x="15" y="2"/>
                  </a:lnTo>
                  <a:lnTo>
                    <a:pt x="17" y="5"/>
                  </a:lnTo>
                  <a:lnTo>
                    <a:pt x="21" y="7"/>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2" name="Freeform 10"/>
            <p:cNvSpPr>
              <a:spLocks/>
            </p:cNvSpPr>
            <p:nvPr userDrawn="1"/>
          </p:nvSpPr>
          <p:spPr bwMode="auto">
            <a:xfrm>
              <a:off x="2349" y="1642"/>
              <a:ext cx="9" cy="9"/>
            </a:xfrm>
            <a:custGeom>
              <a:avLst/>
              <a:gdLst/>
              <a:ahLst/>
              <a:cxnLst>
                <a:cxn ang="0">
                  <a:pos x="21" y="9"/>
                </a:cxn>
                <a:cxn ang="0">
                  <a:pos x="21" y="9"/>
                </a:cxn>
                <a:cxn ang="0">
                  <a:pos x="21" y="12"/>
                </a:cxn>
                <a:cxn ang="0">
                  <a:pos x="17" y="17"/>
                </a:cxn>
                <a:cxn ang="0">
                  <a:pos x="15" y="18"/>
                </a:cxn>
                <a:cxn ang="0">
                  <a:pos x="10" y="18"/>
                </a:cxn>
                <a:cxn ang="0">
                  <a:pos x="8" y="18"/>
                </a:cxn>
                <a:cxn ang="0">
                  <a:pos x="3" y="17"/>
                </a:cxn>
                <a:cxn ang="0">
                  <a:pos x="0" y="12"/>
                </a:cxn>
                <a:cxn ang="0">
                  <a:pos x="0" y="9"/>
                </a:cxn>
                <a:cxn ang="0">
                  <a:pos x="0" y="5"/>
                </a:cxn>
                <a:cxn ang="0">
                  <a:pos x="3" y="3"/>
                </a:cxn>
                <a:cxn ang="0">
                  <a:pos x="8" y="0"/>
                </a:cxn>
                <a:cxn ang="0">
                  <a:pos x="10" y="0"/>
                </a:cxn>
                <a:cxn ang="0">
                  <a:pos x="15" y="0"/>
                </a:cxn>
                <a:cxn ang="0">
                  <a:pos x="17" y="3"/>
                </a:cxn>
                <a:cxn ang="0">
                  <a:pos x="21" y="5"/>
                </a:cxn>
                <a:cxn ang="0">
                  <a:pos x="21" y="9"/>
                </a:cxn>
              </a:cxnLst>
              <a:rect l="0" t="0" r="r" b="b"/>
              <a:pathLst>
                <a:path w="21" h="18">
                  <a:moveTo>
                    <a:pt x="21" y="9"/>
                  </a:moveTo>
                  <a:lnTo>
                    <a:pt x="21" y="9"/>
                  </a:lnTo>
                  <a:lnTo>
                    <a:pt x="21" y="12"/>
                  </a:lnTo>
                  <a:lnTo>
                    <a:pt x="17" y="17"/>
                  </a:lnTo>
                  <a:lnTo>
                    <a:pt x="15" y="18"/>
                  </a:lnTo>
                  <a:lnTo>
                    <a:pt x="10" y="18"/>
                  </a:lnTo>
                  <a:lnTo>
                    <a:pt x="8" y="18"/>
                  </a:lnTo>
                  <a:lnTo>
                    <a:pt x="3" y="17"/>
                  </a:lnTo>
                  <a:lnTo>
                    <a:pt x="0" y="12"/>
                  </a:lnTo>
                  <a:lnTo>
                    <a:pt x="0" y="9"/>
                  </a:lnTo>
                  <a:lnTo>
                    <a:pt x="0" y="5"/>
                  </a:lnTo>
                  <a:lnTo>
                    <a:pt x="3" y="3"/>
                  </a:lnTo>
                  <a:lnTo>
                    <a:pt x="8" y="0"/>
                  </a:lnTo>
                  <a:lnTo>
                    <a:pt x="10" y="0"/>
                  </a:lnTo>
                  <a:lnTo>
                    <a:pt x="15" y="0"/>
                  </a:lnTo>
                  <a:lnTo>
                    <a:pt x="17" y="3"/>
                  </a:lnTo>
                  <a:lnTo>
                    <a:pt x="21" y="5"/>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3" name="Freeform 11"/>
            <p:cNvSpPr>
              <a:spLocks/>
            </p:cNvSpPr>
            <p:nvPr userDrawn="1"/>
          </p:nvSpPr>
          <p:spPr bwMode="auto">
            <a:xfrm>
              <a:off x="2349" y="1669"/>
              <a:ext cx="9" cy="10"/>
            </a:xfrm>
            <a:custGeom>
              <a:avLst/>
              <a:gdLst/>
              <a:ahLst/>
              <a:cxnLst>
                <a:cxn ang="0">
                  <a:pos x="21" y="10"/>
                </a:cxn>
                <a:cxn ang="0">
                  <a:pos x="21" y="10"/>
                </a:cxn>
                <a:cxn ang="0">
                  <a:pos x="21" y="15"/>
                </a:cxn>
                <a:cxn ang="0">
                  <a:pos x="17" y="18"/>
                </a:cxn>
                <a:cxn ang="0">
                  <a:pos x="15" y="21"/>
                </a:cxn>
                <a:cxn ang="0">
                  <a:pos x="10" y="21"/>
                </a:cxn>
                <a:cxn ang="0">
                  <a:pos x="8" y="21"/>
                </a:cxn>
                <a:cxn ang="0">
                  <a:pos x="3" y="18"/>
                </a:cxn>
                <a:cxn ang="0">
                  <a:pos x="0" y="15"/>
                </a:cxn>
                <a:cxn ang="0">
                  <a:pos x="0" y="10"/>
                </a:cxn>
                <a:cxn ang="0">
                  <a:pos x="0" y="9"/>
                </a:cxn>
                <a:cxn ang="0">
                  <a:pos x="3" y="3"/>
                </a:cxn>
                <a:cxn ang="0">
                  <a:pos x="8" y="0"/>
                </a:cxn>
                <a:cxn ang="0">
                  <a:pos x="10" y="0"/>
                </a:cxn>
                <a:cxn ang="0">
                  <a:pos x="15" y="0"/>
                </a:cxn>
                <a:cxn ang="0">
                  <a:pos x="17" y="3"/>
                </a:cxn>
                <a:cxn ang="0">
                  <a:pos x="21" y="9"/>
                </a:cxn>
                <a:cxn ang="0">
                  <a:pos x="21" y="10"/>
                </a:cxn>
              </a:cxnLst>
              <a:rect l="0" t="0" r="r" b="b"/>
              <a:pathLst>
                <a:path w="21" h="21">
                  <a:moveTo>
                    <a:pt x="21" y="10"/>
                  </a:moveTo>
                  <a:lnTo>
                    <a:pt x="21" y="10"/>
                  </a:lnTo>
                  <a:lnTo>
                    <a:pt x="21" y="15"/>
                  </a:lnTo>
                  <a:lnTo>
                    <a:pt x="17" y="18"/>
                  </a:lnTo>
                  <a:lnTo>
                    <a:pt x="15" y="21"/>
                  </a:lnTo>
                  <a:lnTo>
                    <a:pt x="10" y="21"/>
                  </a:lnTo>
                  <a:lnTo>
                    <a:pt x="8" y="21"/>
                  </a:lnTo>
                  <a:lnTo>
                    <a:pt x="3" y="18"/>
                  </a:lnTo>
                  <a:lnTo>
                    <a:pt x="0" y="15"/>
                  </a:lnTo>
                  <a:lnTo>
                    <a:pt x="0" y="10"/>
                  </a:lnTo>
                  <a:lnTo>
                    <a:pt x="0" y="9"/>
                  </a:lnTo>
                  <a:lnTo>
                    <a:pt x="3" y="3"/>
                  </a:lnTo>
                  <a:lnTo>
                    <a:pt x="8" y="0"/>
                  </a:lnTo>
                  <a:lnTo>
                    <a:pt x="10" y="0"/>
                  </a:lnTo>
                  <a:lnTo>
                    <a:pt x="15" y="0"/>
                  </a:lnTo>
                  <a:lnTo>
                    <a:pt x="17" y="3"/>
                  </a:lnTo>
                  <a:lnTo>
                    <a:pt x="21" y="9"/>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4" name="Freeform 12"/>
            <p:cNvSpPr>
              <a:spLocks/>
            </p:cNvSpPr>
            <p:nvPr userDrawn="1"/>
          </p:nvSpPr>
          <p:spPr bwMode="auto">
            <a:xfrm>
              <a:off x="2349" y="1697"/>
              <a:ext cx="9" cy="9"/>
            </a:xfrm>
            <a:custGeom>
              <a:avLst/>
              <a:gdLst/>
              <a:ahLst/>
              <a:cxnLst>
                <a:cxn ang="0">
                  <a:pos x="21" y="9"/>
                </a:cxn>
                <a:cxn ang="0">
                  <a:pos x="21" y="9"/>
                </a:cxn>
                <a:cxn ang="0">
                  <a:pos x="21" y="14"/>
                </a:cxn>
                <a:cxn ang="0">
                  <a:pos x="17" y="16"/>
                </a:cxn>
                <a:cxn ang="0">
                  <a:pos x="15" y="18"/>
                </a:cxn>
                <a:cxn ang="0">
                  <a:pos x="10" y="21"/>
                </a:cxn>
                <a:cxn ang="0">
                  <a:pos x="8" y="18"/>
                </a:cxn>
                <a:cxn ang="0">
                  <a:pos x="3" y="16"/>
                </a:cxn>
                <a:cxn ang="0">
                  <a:pos x="0" y="14"/>
                </a:cxn>
                <a:cxn ang="0">
                  <a:pos x="0" y="9"/>
                </a:cxn>
                <a:cxn ang="0">
                  <a:pos x="0" y="7"/>
                </a:cxn>
                <a:cxn ang="0">
                  <a:pos x="3" y="5"/>
                </a:cxn>
                <a:cxn ang="0">
                  <a:pos x="8" y="2"/>
                </a:cxn>
                <a:cxn ang="0">
                  <a:pos x="10" y="0"/>
                </a:cxn>
                <a:cxn ang="0">
                  <a:pos x="15" y="2"/>
                </a:cxn>
                <a:cxn ang="0">
                  <a:pos x="17" y="5"/>
                </a:cxn>
                <a:cxn ang="0">
                  <a:pos x="21" y="7"/>
                </a:cxn>
                <a:cxn ang="0">
                  <a:pos x="21" y="9"/>
                </a:cxn>
              </a:cxnLst>
              <a:rect l="0" t="0" r="r" b="b"/>
              <a:pathLst>
                <a:path w="21" h="21">
                  <a:moveTo>
                    <a:pt x="21" y="9"/>
                  </a:moveTo>
                  <a:lnTo>
                    <a:pt x="21" y="9"/>
                  </a:lnTo>
                  <a:lnTo>
                    <a:pt x="21" y="14"/>
                  </a:lnTo>
                  <a:lnTo>
                    <a:pt x="17" y="16"/>
                  </a:lnTo>
                  <a:lnTo>
                    <a:pt x="15" y="18"/>
                  </a:lnTo>
                  <a:lnTo>
                    <a:pt x="10" y="21"/>
                  </a:lnTo>
                  <a:lnTo>
                    <a:pt x="8" y="18"/>
                  </a:lnTo>
                  <a:lnTo>
                    <a:pt x="3" y="16"/>
                  </a:lnTo>
                  <a:lnTo>
                    <a:pt x="0" y="14"/>
                  </a:lnTo>
                  <a:lnTo>
                    <a:pt x="0" y="9"/>
                  </a:lnTo>
                  <a:lnTo>
                    <a:pt x="0" y="7"/>
                  </a:lnTo>
                  <a:lnTo>
                    <a:pt x="3" y="5"/>
                  </a:lnTo>
                  <a:lnTo>
                    <a:pt x="8" y="2"/>
                  </a:lnTo>
                  <a:lnTo>
                    <a:pt x="10" y="0"/>
                  </a:lnTo>
                  <a:lnTo>
                    <a:pt x="15" y="2"/>
                  </a:lnTo>
                  <a:lnTo>
                    <a:pt x="17" y="5"/>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5" name="Freeform 13"/>
            <p:cNvSpPr>
              <a:spLocks/>
            </p:cNvSpPr>
            <p:nvPr userDrawn="1"/>
          </p:nvSpPr>
          <p:spPr bwMode="auto">
            <a:xfrm>
              <a:off x="2349" y="1725"/>
              <a:ext cx="9" cy="9"/>
            </a:xfrm>
            <a:custGeom>
              <a:avLst/>
              <a:gdLst/>
              <a:ahLst/>
              <a:cxnLst>
                <a:cxn ang="0">
                  <a:pos x="21" y="9"/>
                </a:cxn>
                <a:cxn ang="0">
                  <a:pos x="21" y="9"/>
                </a:cxn>
                <a:cxn ang="0">
                  <a:pos x="21" y="12"/>
                </a:cxn>
                <a:cxn ang="0">
                  <a:pos x="17" y="18"/>
                </a:cxn>
                <a:cxn ang="0">
                  <a:pos x="15" y="20"/>
                </a:cxn>
                <a:cxn ang="0">
                  <a:pos x="10" y="20"/>
                </a:cxn>
                <a:cxn ang="0">
                  <a:pos x="8" y="20"/>
                </a:cxn>
                <a:cxn ang="0">
                  <a:pos x="3" y="18"/>
                </a:cxn>
                <a:cxn ang="0">
                  <a:pos x="0" y="12"/>
                </a:cxn>
                <a:cxn ang="0">
                  <a:pos x="0" y="9"/>
                </a:cxn>
                <a:cxn ang="0">
                  <a:pos x="0" y="4"/>
                </a:cxn>
                <a:cxn ang="0">
                  <a:pos x="3" y="2"/>
                </a:cxn>
                <a:cxn ang="0">
                  <a:pos x="8" y="0"/>
                </a:cxn>
                <a:cxn ang="0">
                  <a:pos x="10" y="0"/>
                </a:cxn>
                <a:cxn ang="0">
                  <a:pos x="15" y="0"/>
                </a:cxn>
                <a:cxn ang="0">
                  <a:pos x="17" y="2"/>
                </a:cxn>
                <a:cxn ang="0">
                  <a:pos x="21" y="4"/>
                </a:cxn>
                <a:cxn ang="0">
                  <a:pos x="21" y="9"/>
                </a:cxn>
              </a:cxnLst>
              <a:rect l="0" t="0" r="r" b="b"/>
              <a:pathLst>
                <a:path w="21" h="20">
                  <a:moveTo>
                    <a:pt x="21" y="9"/>
                  </a:moveTo>
                  <a:lnTo>
                    <a:pt x="21" y="9"/>
                  </a:lnTo>
                  <a:lnTo>
                    <a:pt x="21" y="12"/>
                  </a:lnTo>
                  <a:lnTo>
                    <a:pt x="17" y="18"/>
                  </a:lnTo>
                  <a:lnTo>
                    <a:pt x="15" y="20"/>
                  </a:lnTo>
                  <a:lnTo>
                    <a:pt x="10" y="20"/>
                  </a:lnTo>
                  <a:lnTo>
                    <a:pt x="8" y="20"/>
                  </a:lnTo>
                  <a:lnTo>
                    <a:pt x="3" y="18"/>
                  </a:lnTo>
                  <a:lnTo>
                    <a:pt x="0" y="12"/>
                  </a:lnTo>
                  <a:lnTo>
                    <a:pt x="0" y="9"/>
                  </a:lnTo>
                  <a:lnTo>
                    <a:pt x="0" y="4"/>
                  </a:lnTo>
                  <a:lnTo>
                    <a:pt x="3" y="2"/>
                  </a:lnTo>
                  <a:lnTo>
                    <a:pt x="8" y="0"/>
                  </a:lnTo>
                  <a:lnTo>
                    <a:pt x="10" y="0"/>
                  </a:lnTo>
                  <a:lnTo>
                    <a:pt x="15" y="0"/>
                  </a:lnTo>
                  <a:lnTo>
                    <a:pt x="17" y="2"/>
                  </a:lnTo>
                  <a:lnTo>
                    <a:pt x="21" y="4"/>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6" name="Freeform 14"/>
            <p:cNvSpPr>
              <a:spLocks/>
            </p:cNvSpPr>
            <p:nvPr userDrawn="1"/>
          </p:nvSpPr>
          <p:spPr bwMode="auto">
            <a:xfrm>
              <a:off x="2349" y="1751"/>
              <a:ext cx="9" cy="10"/>
            </a:xfrm>
            <a:custGeom>
              <a:avLst/>
              <a:gdLst/>
              <a:ahLst/>
              <a:cxnLst>
                <a:cxn ang="0">
                  <a:pos x="21" y="11"/>
                </a:cxn>
                <a:cxn ang="0">
                  <a:pos x="21" y="11"/>
                </a:cxn>
                <a:cxn ang="0">
                  <a:pos x="21" y="15"/>
                </a:cxn>
                <a:cxn ang="0">
                  <a:pos x="17" y="17"/>
                </a:cxn>
                <a:cxn ang="0">
                  <a:pos x="15" y="20"/>
                </a:cxn>
                <a:cxn ang="0">
                  <a:pos x="10" y="20"/>
                </a:cxn>
                <a:cxn ang="0">
                  <a:pos x="8" y="20"/>
                </a:cxn>
                <a:cxn ang="0">
                  <a:pos x="3" y="17"/>
                </a:cxn>
                <a:cxn ang="0">
                  <a:pos x="0" y="15"/>
                </a:cxn>
                <a:cxn ang="0">
                  <a:pos x="0" y="11"/>
                </a:cxn>
                <a:cxn ang="0">
                  <a:pos x="0" y="8"/>
                </a:cxn>
                <a:cxn ang="0">
                  <a:pos x="3" y="2"/>
                </a:cxn>
                <a:cxn ang="0">
                  <a:pos x="8" y="0"/>
                </a:cxn>
                <a:cxn ang="0">
                  <a:pos x="10" y="0"/>
                </a:cxn>
                <a:cxn ang="0">
                  <a:pos x="15" y="0"/>
                </a:cxn>
                <a:cxn ang="0">
                  <a:pos x="17" y="2"/>
                </a:cxn>
                <a:cxn ang="0">
                  <a:pos x="21" y="8"/>
                </a:cxn>
                <a:cxn ang="0">
                  <a:pos x="21" y="11"/>
                </a:cxn>
              </a:cxnLst>
              <a:rect l="0" t="0" r="r" b="b"/>
              <a:pathLst>
                <a:path w="21" h="20">
                  <a:moveTo>
                    <a:pt x="21" y="11"/>
                  </a:moveTo>
                  <a:lnTo>
                    <a:pt x="21" y="11"/>
                  </a:lnTo>
                  <a:lnTo>
                    <a:pt x="21" y="15"/>
                  </a:lnTo>
                  <a:lnTo>
                    <a:pt x="17" y="17"/>
                  </a:lnTo>
                  <a:lnTo>
                    <a:pt x="15" y="20"/>
                  </a:lnTo>
                  <a:lnTo>
                    <a:pt x="10" y="20"/>
                  </a:lnTo>
                  <a:lnTo>
                    <a:pt x="8" y="20"/>
                  </a:lnTo>
                  <a:lnTo>
                    <a:pt x="3" y="17"/>
                  </a:lnTo>
                  <a:lnTo>
                    <a:pt x="0" y="15"/>
                  </a:lnTo>
                  <a:lnTo>
                    <a:pt x="0" y="11"/>
                  </a:lnTo>
                  <a:lnTo>
                    <a:pt x="0" y="8"/>
                  </a:lnTo>
                  <a:lnTo>
                    <a:pt x="3" y="2"/>
                  </a:lnTo>
                  <a:lnTo>
                    <a:pt x="8" y="0"/>
                  </a:lnTo>
                  <a:lnTo>
                    <a:pt x="10" y="0"/>
                  </a:lnTo>
                  <a:lnTo>
                    <a:pt x="15" y="0"/>
                  </a:lnTo>
                  <a:lnTo>
                    <a:pt x="17" y="2"/>
                  </a:lnTo>
                  <a:lnTo>
                    <a:pt x="21" y="8"/>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7" name="Freeform 15"/>
            <p:cNvSpPr>
              <a:spLocks/>
            </p:cNvSpPr>
            <p:nvPr userDrawn="1"/>
          </p:nvSpPr>
          <p:spPr bwMode="auto">
            <a:xfrm>
              <a:off x="2349" y="1780"/>
              <a:ext cx="9" cy="8"/>
            </a:xfrm>
            <a:custGeom>
              <a:avLst/>
              <a:gdLst/>
              <a:ahLst/>
              <a:cxnLst>
                <a:cxn ang="0">
                  <a:pos x="21" y="9"/>
                </a:cxn>
                <a:cxn ang="0">
                  <a:pos x="21" y="9"/>
                </a:cxn>
                <a:cxn ang="0">
                  <a:pos x="21" y="15"/>
                </a:cxn>
                <a:cxn ang="0">
                  <a:pos x="17" y="18"/>
                </a:cxn>
                <a:cxn ang="0">
                  <a:pos x="15" y="19"/>
                </a:cxn>
                <a:cxn ang="0">
                  <a:pos x="10" y="19"/>
                </a:cxn>
                <a:cxn ang="0">
                  <a:pos x="8" y="19"/>
                </a:cxn>
                <a:cxn ang="0">
                  <a:pos x="3" y="18"/>
                </a:cxn>
                <a:cxn ang="0">
                  <a:pos x="0" y="15"/>
                </a:cxn>
                <a:cxn ang="0">
                  <a:pos x="0" y="9"/>
                </a:cxn>
                <a:cxn ang="0">
                  <a:pos x="0" y="7"/>
                </a:cxn>
                <a:cxn ang="0">
                  <a:pos x="3" y="4"/>
                </a:cxn>
                <a:cxn ang="0">
                  <a:pos x="8" y="2"/>
                </a:cxn>
                <a:cxn ang="0">
                  <a:pos x="10" y="0"/>
                </a:cxn>
                <a:cxn ang="0">
                  <a:pos x="15" y="2"/>
                </a:cxn>
                <a:cxn ang="0">
                  <a:pos x="17" y="4"/>
                </a:cxn>
                <a:cxn ang="0">
                  <a:pos x="21" y="7"/>
                </a:cxn>
                <a:cxn ang="0">
                  <a:pos x="21" y="9"/>
                </a:cxn>
              </a:cxnLst>
              <a:rect l="0" t="0" r="r" b="b"/>
              <a:pathLst>
                <a:path w="21" h="19">
                  <a:moveTo>
                    <a:pt x="21" y="9"/>
                  </a:moveTo>
                  <a:lnTo>
                    <a:pt x="21" y="9"/>
                  </a:lnTo>
                  <a:lnTo>
                    <a:pt x="21" y="15"/>
                  </a:lnTo>
                  <a:lnTo>
                    <a:pt x="17" y="18"/>
                  </a:lnTo>
                  <a:lnTo>
                    <a:pt x="15" y="19"/>
                  </a:lnTo>
                  <a:lnTo>
                    <a:pt x="10" y="19"/>
                  </a:lnTo>
                  <a:lnTo>
                    <a:pt x="8" y="19"/>
                  </a:lnTo>
                  <a:lnTo>
                    <a:pt x="3" y="18"/>
                  </a:lnTo>
                  <a:lnTo>
                    <a:pt x="0" y="15"/>
                  </a:lnTo>
                  <a:lnTo>
                    <a:pt x="0" y="9"/>
                  </a:lnTo>
                  <a:lnTo>
                    <a:pt x="0" y="7"/>
                  </a:lnTo>
                  <a:lnTo>
                    <a:pt x="3" y="4"/>
                  </a:lnTo>
                  <a:lnTo>
                    <a:pt x="8" y="2"/>
                  </a:lnTo>
                  <a:lnTo>
                    <a:pt x="10" y="0"/>
                  </a:lnTo>
                  <a:lnTo>
                    <a:pt x="15" y="2"/>
                  </a:lnTo>
                  <a:lnTo>
                    <a:pt x="17" y="4"/>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8" name="Freeform 16"/>
            <p:cNvSpPr>
              <a:spLocks/>
            </p:cNvSpPr>
            <p:nvPr userDrawn="1"/>
          </p:nvSpPr>
          <p:spPr bwMode="auto">
            <a:xfrm>
              <a:off x="2349" y="1531"/>
              <a:ext cx="9" cy="10"/>
            </a:xfrm>
            <a:custGeom>
              <a:avLst/>
              <a:gdLst/>
              <a:ahLst/>
              <a:cxnLst>
                <a:cxn ang="0">
                  <a:pos x="21" y="12"/>
                </a:cxn>
                <a:cxn ang="0">
                  <a:pos x="21" y="12"/>
                </a:cxn>
                <a:cxn ang="0">
                  <a:pos x="21" y="15"/>
                </a:cxn>
                <a:cxn ang="0">
                  <a:pos x="17" y="17"/>
                </a:cxn>
                <a:cxn ang="0">
                  <a:pos x="15" y="19"/>
                </a:cxn>
                <a:cxn ang="0">
                  <a:pos x="10" y="22"/>
                </a:cxn>
                <a:cxn ang="0">
                  <a:pos x="8" y="19"/>
                </a:cxn>
                <a:cxn ang="0">
                  <a:pos x="3" y="17"/>
                </a:cxn>
                <a:cxn ang="0">
                  <a:pos x="0" y="15"/>
                </a:cxn>
                <a:cxn ang="0">
                  <a:pos x="0" y="12"/>
                </a:cxn>
                <a:cxn ang="0">
                  <a:pos x="0" y="7"/>
                </a:cxn>
                <a:cxn ang="0">
                  <a:pos x="3" y="5"/>
                </a:cxn>
                <a:cxn ang="0">
                  <a:pos x="8" y="2"/>
                </a:cxn>
                <a:cxn ang="0">
                  <a:pos x="10" y="0"/>
                </a:cxn>
                <a:cxn ang="0">
                  <a:pos x="15" y="2"/>
                </a:cxn>
                <a:cxn ang="0">
                  <a:pos x="17" y="5"/>
                </a:cxn>
                <a:cxn ang="0">
                  <a:pos x="21" y="7"/>
                </a:cxn>
                <a:cxn ang="0">
                  <a:pos x="21" y="12"/>
                </a:cxn>
              </a:cxnLst>
              <a:rect l="0" t="0" r="r" b="b"/>
              <a:pathLst>
                <a:path w="21" h="22">
                  <a:moveTo>
                    <a:pt x="21" y="12"/>
                  </a:moveTo>
                  <a:lnTo>
                    <a:pt x="21" y="12"/>
                  </a:lnTo>
                  <a:lnTo>
                    <a:pt x="21" y="15"/>
                  </a:lnTo>
                  <a:lnTo>
                    <a:pt x="17" y="17"/>
                  </a:lnTo>
                  <a:lnTo>
                    <a:pt x="15" y="19"/>
                  </a:lnTo>
                  <a:lnTo>
                    <a:pt x="10" y="22"/>
                  </a:lnTo>
                  <a:lnTo>
                    <a:pt x="8" y="19"/>
                  </a:lnTo>
                  <a:lnTo>
                    <a:pt x="3" y="17"/>
                  </a:lnTo>
                  <a:lnTo>
                    <a:pt x="0" y="15"/>
                  </a:lnTo>
                  <a:lnTo>
                    <a:pt x="0" y="12"/>
                  </a:lnTo>
                  <a:lnTo>
                    <a:pt x="0" y="7"/>
                  </a:lnTo>
                  <a:lnTo>
                    <a:pt x="3" y="5"/>
                  </a:lnTo>
                  <a:lnTo>
                    <a:pt x="8" y="2"/>
                  </a:lnTo>
                  <a:lnTo>
                    <a:pt x="10" y="0"/>
                  </a:lnTo>
                  <a:lnTo>
                    <a:pt x="15" y="2"/>
                  </a:lnTo>
                  <a:lnTo>
                    <a:pt x="17" y="5"/>
                  </a:lnTo>
                  <a:lnTo>
                    <a:pt x="21" y="7"/>
                  </a:lnTo>
                  <a:lnTo>
                    <a:pt x="21" y="12"/>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49" name="Freeform 17"/>
            <p:cNvSpPr>
              <a:spLocks/>
            </p:cNvSpPr>
            <p:nvPr userDrawn="1"/>
          </p:nvSpPr>
          <p:spPr bwMode="auto">
            <a:xfrm>
              <a:off x="2349" y="1559"/>
              <a:ext cx="9" cy="9"/>
            </a:xfrm>
            <a:custGeom>
              <a:avLst/>
              <a:gdLst/>
              <a:ahLst/>
              <a:cxnLst>
                <a:cxn ang="0">
                  <a:pos x="21" y="11"/>
                </a:cxn>
                <a:cxn ang="0">
                  <a:pos x="21" y="11"/>
                </a:cxn>
                <a:cxn ang="0">
                  <a:pos x="21" y="13"/>
                </a:cxn>
                <a:cxn ang="0">
                  <a:pos x="17" y="18"/>
                </a:cxn>
                <a:cxn ang="0">
                  <a:pos x="15" y="20"/>
                </a:cxn>
                <a:cxn ang="0">
                  <a:pos x="10" y="20"/>
                </a:cxn>
                <a:cxn ang="0">
                  <a:pos x="8" y="20"/>
                </a:cxn>
                <a:cxn ang="0">
                  <a:pos x="3" y="18"/>
                </a:cxn>
                <a:cxn ang="0">
                  <a:pos x="0" y="13"/>
                </a:cxn>
                <a:cxn ang="0">
                  <a:pos x="0" y="11"/>
                </a:cxn>
                <a:cxn ang="0">
                  <a:pos x="0" y="5"/>
                </a:cxn>
                <a:cxn ang="0">
                  <a:pos x="3" y="2"/>
                </a:cxn>
                <a:cxn ang="0">
                  <a:pos x="8" y="0"/>
                </a:cxn>
                <a:cxn ang="0">
                  <a:pos x="10" y="0"/>
                </a:cxn>
                <a:cxn ang="0">
                  <a:pos x="15" y="0"/>
                </a:cxn>
                <a:cxn ang="0">
                  <a:pos x="17" y="2"/>
                </a:cxn>
                <a:cxn ang="0">
                  <a:pos x="21" y="5"/>
                </a:cxn>
                <a:cxn ang="0">
                  <a:pos x="21" y="11"/>
                </a:cxn>
              </a:cxnLst>
              <a:rect l="0" t="0" r="r" b="b"/>
              <a:pathLst>
                <a:path w="21" h="20">
                  <a:moveTo>
                    <a:pt x="21" y="11"/>
                  </a:moveTo>
                  <a:lnTo>
                    <a:pt x="21" y="11"/>
                  </a:lnTo>
                  <a:lnTo>
                    <a:pt x="21" y="13"/>
                  </a:lnTo>
                  <a:lnTo>
                    <a:pt x="17" y="18"/>
                  </a:lnTo>
                  <a:lnTo>
                    <a:pt x="15" y="20"/>
                  </a:lnTo>
                  <a:lnTo>
                    <a:pt x="10" y="20"/>
                  </a:lnTo>
                  <a:lnTo>
                    <a:pt x="8" y="20"/>
                  </a:lnTo>
                  <a:lnTo>
                    <a:pt x="3" y="18"/>
                  </a:lnTo>
                  <a:lnTo>
                    <a:pt x="0" y="13"/>
                  </a:lnTo>
                  <a:lnTo>
                    <a:pt x="0" y="11"/>
                  </a:lnTo>
                  <a:lnTo>
                    <a:pt x="0" y="5"/>
                  </a:lnTo>
                  <a:lnTo>
                    <a:pt x="3" y="2"/>
                  </a:lnTo>
                  <a:lnTo>
                    <a:pt x="8" y="0"/>
                  </a:lnTo>
                  <a:lnTo>
                    <a:pt x="10" y="0"/>
                  </a:lnTo>
                  <a:lnTo>
                    <a:pt x="15" y="0"/>
                  </a:lnTo>
                  <a:lnTo>
                    <a:pt x="17" y="2"/>
                  </a:lnTo>
                  <a:lnTo>
                    <a:pt x="21" y="5"/>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0" name="Freeform 18"/>
            <p:cNvSpPr>
              <a:spLocks/>
            </p:cNvSpPr>
            <p:nvPr userDrawn="1"/>
          </p:nvSpPr>
          <p:spPr bwMode="auto">
            <a:xfrm>
              <a:off x="2349" y="1587"/>
              <a:ext cx="9" cy="9"/>
            </a:xfrm>
            <a:custGeom>
              <a:avLst/>
              <a:gdLst/>
              <a:ahLst/>
              <a:cxnLst>
                <a:cxn ang="0">
                  <a:pos x="21" y="10"/>
                </a:cxn>
                <a:cxn ang="0">
                  <a:pos x="21" y="10"/>
                </a:cxn>
                <a:cxn ang="0">
                  <a:pos x="21" y="15"/>
                </a:cxn>
                <a:cxn ang="0">
                  <a:pos x="17" y="17"/>
                </a:cxn>
                <a:cxn ang="0">
                  <a:pos x="15" y="20"/>
                </a:cxn>
                <a:cxn ang="0">
                  <a:pos x="10" y="20"/>
                </a:cxn>
                <a:cxn ang="0">
                  <a:pos x="8" y="20"/>
                </a:cxn>
                <a:cxn ang="0">
                  <a:pos x="3" y="17"/>
                </a:cxn>
                <a:cxn ang="0">
                  <a:pos x="0" y="15"/>
                </a:cxn>
                <a:cxn ang="0">
                  <a:pos x="0" y="10"/>
                </a:cxn>
                <a:cxn ang="0">
                  <a:pos x="0" y="8"/>
                </a:cxn>
                <a:cxn ang="0">
                  <a:pos x="3" y="3"/>
                </a:cxn>
                <a:cxn ang="0">
                  <a:pos x="8" y="0"/>
                </a:cxn>
                <a:cxn ang="0">
                  <a:pos x="10" y="0"/>
                </a:cxn>
                <a:cxn ang="0">
                  <a:pos x="15" y="0"/>
                </a:cxn>
                <a:cxn ang="0">
                  <a:pos x="17" y="3"/>
                </a:cxn>
                <a:cxn ang="0">
                  <a:pos x="21" y="8"/>
                </a:cxn>
                <a:cxn ang="0">
                  <a:pos x="21" y="10"/>
                </a:cxn>
              </a:cxnLst>
              <a:rect l="0" t="0" r="r" b="b"/>
              <a:pathLst>
                <a:path w="21" h="20">
                  <a:moveTo>
                    <a:pt x="21" y="10"/>
                  </a:moveTo>
                  <a:lnTo>
                    <a:pt x="21" y="10"/>
                  </a:lnTo>
                  <a:lnTo>
                    <a:pt x="21" y="15"/>
                  </a:lnTo>
                  <a:lnTo>
                    <a:pt x="17" y="17"/>
                  </a:lnTo>
                  <a:lnTo>
                    <a:pt x="15" y="20"/>
                  </a:lnTo>
                  <a:lnTo>
                    <a:pt x="10" y="20"/>
                  </a:lnTo>
                  <a:lnTo>
                    <a:pt x="8" y="20"/>
                  </a:lnTo>
                  <a:lnTo>
                    <a:pt x="3" y="17"/>
                  </a:lnTo>
                  <a:lnTo>
                    <a:pt x="0" y="15"/>
                  </a:lnTo>
                  <a:lnTo>
                    <a:pt x="0" y="10"/>
                  </a:lnTo>
                  <a:lnTo>
                    <a:pt x="0" y="8"/>
                  </a:lnTo>
                  <a:lnTo>
                    <a:pt x="3" y="3"/>
                  </a:lnTo>
                  <a:lnTo>
                    <a:pt x="8" y="0"/>
                  </a:lnTo>
                  <a:lnTo>
                    <a:pt x="10" y="0"/>
                  </a:lnTo>
                  <a:lnTo>
                    <a:pt x="15" y="0"/>
                  </a:lnTo>
                  <a:lnTo>
                    <a:pt x="17" y="3"/>
                  </a:lnTo>
                  <a:lnTo>
                    <a:pt x="21" y="8"/>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1" name="Freeform 19"/>
            <p:cNvSpPr>
              <a:spLocks/>
            </p:cNvSpPr>
            <p:nvPr userDrawn="1"/>
          </p:nvSpPr>
          <p:spPr bwMode="auto">
            <a:xfrm>
              <a:off x="2349" y="1614"/>
              <a:ext cx="9" cy="10"/>
            </a:xfrm>
            <a:custGeom>
              <a:avLst/>
              <a:gdLst/>
              <a:ahLst/>
              <a:cxnLst>
                <a:cxn ang="0">
                  <a:pos x="21" y="10"/>
                </a:cxn>
                <a:cxn ang="0">
                  <a:pos x="21" y="10"/>
                </a:cxn>
                <a:cxn ang="0">
                  <a:pos x="21" y="14"/>
                </a:cxn>
                <a:cxn ang="0">
                  <a:pos x="17" y="17"/>
                </a:cxn>
                <a:cxn ang="0">
                  <a:pos x="15" y="20"/>
                </a:cxn>
                <a:cxn ang="0">
                  <a:pos x="10" y="23"/>
                </a:cxn>
                <a:cxn ang="0">
                  <a:pos x="8" y="20"/>
                </a:cxn>
                <a:cxn ang="0">
                  <a:pos x="3" y="17"/>
                </a:cxn>
                <a:cxn ang="0">
                  <a:pos x="0" y="14"/>
                </a:cxn>
                <a:cxn ang="0">
                  <a:pos x="0" y="10"/>
                </a:cxn>
                <a:cxn ang="0">
                  <a:pos x="0" y="7"/>
                </a:cxn>
                <a:cxn ang="0">
                  <a:pos x="3" y="5"/>
                </a:cxn>
                <a:cxn ang="0">
                  <a:pos x="8" y="2"/>
                </a:cxn>
                <a:cxn ang="0">
                  <a:pos x="10" y="0"/>
                </a:cxn>
                <a:cxn ang="0">
                  <a:pos x="15" y="2"/>
                </a:cxn>
                <a:cxn ang="0">
                  <a:pos x="17" y="5"/>
                </a:cxn>
                <a:cxn ang="0">
                  <a:pos x="21" y="7"/>
                </a:cxn>
                <a:cxn ang="0">
                  <a:pos x="21" y="10"/>
                </a:cxn>
              </a:cxnLst>
              <a:rect l="0" t="0" r="r" b="b"/>
              <a:pathLst>
                <a:path w="21" h="23">
                  <a:moveTo>
                    <a:pt x="21" y="10"/>
                  </a:moveTo>
                  <a:lnTo>
                    <a:pt x="21" y="10"/>
                  </a:lnTo>
                  <a:lnTo>
                    <a:pt x="21" y="14"/>
                  </a:lnTo>
                  <a:lnTo>
                    <a:pt x="17" y="17"/>
                  </a:lnTo>
                  <a:lnTo>
                    <a:pt x="15" y="20"/>
                  </a:lnTo>
                  <a:lnTo>
                    <a:pt x="10" y="23"/>
                  </a:lnTo>
                  <a:lnTo>
                    <a:pt x="8" y="20"/>
                  </a:lnTo>
                  <a:lnTo>
                    <a:pt x="3" y="17"/>
                  </a:lnTo>
                  <a:lnTo>
                    <a:pt x="0" y="14"/>
                  </a:lnTo>
                  <a:lnTo>
                    <a:pt x="0" y="10"/>
                  </a:lnTo>
                  <a:lnTo>
                    <a:pt x="0" y="7"/>
                  </a:lnTo>
                  <a:lnTo>
                    <a:pt x="3" y="5"/>
                  </a:lnTo>
                  <a:lnTo>
                    <a:pt x="8" y="2"/>
                  </a:lnTo>
                  <a:lnTo>
                    <a:pt x="10" y="0"/>
                  </a:lnTo>
                  <a:lnTo>
                    <a:pt x="15" y="2"/>
                  </a:lnTo>
                  <a:lnTo>
                    <a:pt x="17" y="5"/>
                  </a:lnTo>
                  <a:lnTo>
                    <a:pt x="21" y="7"/>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2" name="Freeform 20"/>
            <p:cNvSpPr>
              <a:spLocks/>
            </p:cNvSpPr>
            <p:nvPr userDrawn="1"/>
          </p:nvSpPr>
          <p:spPr bwMode="auto">
            <a:xfrm>
              <a:off x="2349" y="1642"/>
              <a:ext cx="9" cy="9"/>
            </a:xfrm>
            <a:custGeom>
              <a:avLst/>
              <a:gdLst/>
              <a:ahLst/>
              <a:cxnLst>
                <a:cxn ang="0">
                  <a:pos x="21" y="9"/>
                </a:cxn>
                <a:cxn ang="0">
                  <a:pos x="21" y="9"/>
                </a:cxn>
                <a:cxn ang="0">
                  <a:pos x="21" y="12"/>
                </a:cxn>
                <a:cxn ang="0">
                  <a:pos x="17" y="17"/>
                </a:cxn>
                <a:cxn ang="0">
                  <a:pos x="15" y="18"/>
                </a:cxn>
                <a:cxn ang="0">
                  <a:pos x="10" y="18"/>
                </a:cxn>
                <a:cxn ang="0">
                  <a:pos x="8" y="18"/>
                </a:cxn>
                <a:cxn ang="0">
                  <a:pos x="3" y="17"/>
                </a:cxn>
                <a:cxn ang="0">
                  <a:pos x="0" y="12"/>
                </a:cxn>
                <a:cxn ang="0">
                  <a:pos x="0" y="9"/>
                </a:cxn>
                <a:cxn ang="0">
                  <a:pos x="0" y="5"/>
                </a:cxn>
                <a:cxn ang="0">
                  <a:pos x="3" y="3"/>
                </a:cxn>
                <a:cxn ang="0">
                  <a:pos x="8" y="0"/>
                </a:cxn>
                <a:cxn ang="0">
                  <a:pos x="10" y="0"/>
                </a:cxn>
                <a:cxn ang="0">
                  <a:pos x="15" y="0"/>
                </a:cxn>
                <a:cxn ang="0">
                  <a:pos x="17" y="3"/>
                </a:cxn>
                <a:cxn ang="0">
                  <a:pos x="21" y="5"/>
                </a:cxn>
                <a:cxn ang="0">
                  <a:pos x="21" y="9"/>
                </a:cxn>
              </a:cxnLst>
              <a:rect l="0" t="0" r="r" b="b"/>
              <a:pathLst>
                <a:path w="21" h="18">
                  <a:moveTo>
                    <a:pt x="21" y="9"/>
                  </a:moveTo>
                  <a:lnTo>
                    <a:pt x="21" y="9"/>
                  </a:lnTo>
                  <a:lnTo>
                    <a:pt x="21" y="12"/>
                  </a:lnTo>
                  <a:lnTo>
                    <a:pt x="17" y="17"/>
                  </a:lnTo>
                  <a:lnTo>
                    <a:pt x="15" y="18"/>
                  </a:lnTo>
                  <a:lnTo>
                    <a:pt x="10" y="18"/>
                  </a:lnTo>
                  <a:lnTo>
                    <a:pt x="8" y="18"/>
                  </a:lnTo>
                  <a:lnTo>
                    <a:pt x="3" y="17"/>
                  </a:lnTo>
                  <a:lnTo>
                    <a:pt x="0" y="12"/>
                  </a:lnTo>
                  <a:lnTo>
                    <a:pt x="0" y="9"/>
                  </a:lnTo>
                  <a:lnTo>
                    <a:pt x="0" y="5"/>
                  </a:lnTo>
                  <a:lnTo>
                    <a:pt x="3" y="3"/>
                  </a:lnTo>
                  <a:lnTo>
                    <a:pt x="8" y="0"/>
                  </a:lnTo>
                  <a:lnTo>
                    <a:pt x="10" y="0"/>
                  </a:lnTo>
                  <a:lnTo>
                    <a:pt x="15" y="0"/>
                  </a:lnTo>
                  <a:lnTo>
                    <a:pt x="17" y="3"/>
                  </a:lnTo>
                  <a:lnTo>
                    <a:pt x="21" y="5"/>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3" name="Freeform 21"/>
            <p:cNvSpPr>
              <a:spLocks/>
            </p:cNvSpPr>
            <p:nvPr userDrawn="1"/>
          </p:nvSpPr>
          <p:spPr bwMode="auto">
            <a:xfrm>
              <a:off x="2349" y="1669"/>
              <a:ext cx="9" cy="10"/>
            </a:xfrm>
            <a:custGeom>
              <a:avLst/>
              <a:gdLst/>
              <a:ahLst/>
              <a:cxnLst>
                <a:cxn ang="0">
                  <a:pos x="21" y="10"/>
                </a:cxn>
                <a:cxn ang="0">
                  <a:pos x="21" y="10"/>
                </a:cxn>
                <a:cxn ang="0">
                  <a:pos x="21" y="15"/>
                </a:cxn>
                <a:cxn ang="0">
                  <a:pos x="17" y="18"/>
                </a:cxn>
                <a:cxn ang="0">
                  <a:pos x="15" y="21"/>
                </a:cxn>
                <a:cxn ang="0">
                  <a:pos x="10" y="21"/>
                </a:cxn>
                <a:cxn ang="0">
                  <a:pos x="8" y="21"/>
                </a:cxn>
                <a:cxn ang="0">
                  <a:pos x="3" y="18"/>
                </a:cxn>
                <a:cxn ang="0">
                  <a:pos x="0" y="15"/>
                </a:cxn>
                <a:cxn ang="0">
                  <a:pos x="0" y="10"/>
                </a:cxn>
                <a:cxn ang="0">
                  <a:pos x="0" y="9"/>
                </a:cxn>
                <a:cxn ang="0">
                  <a:pos x="3" y="3"/>
                </a:cxn>
                <a:cxn ang="0">
                  <a:pos x="8" y="0"/>
                </a:cxn>
                <a:cxn ang="0">
                  <a:pos x="10" y="0"/>
                </a:cxn>
                <a:cxn ang="0">
                  <a:pos x="15" y="0"/>
                </a:cxn>
                <a:cxn ang="0">
                  <a:pos x="17" y="3"/>
                </a:cxn>
                <a:cxn ang="0">
                  <a:pos x="21" y="9"/>
                </a:cxn>
                <a:cxn ang="0">
                  <a:pos x="21" y="10"/>
                </a:cxn>
              </a:cxnLst>
              <a:rect l="0" t="0" r="r" b="b"/>
              <a:pathLst>
                <a:path w="21" h="21">
                  <a:moveTo>
                    <a:pt x="21" y="10"/>
                  </a:moveTo>
                  <a:lnTo>
                    <a:pt x="21" y="10"/>
                  </a:lnTo>
                  <a:lnTo>
                    <a:pt x="21" y="15"/>
                  </a:lnTo>
                  <a:lnTo>
                    <a:pt x="17" y="18"/>
                  </a:lnTo>
                  <a:lnTo>
                    <a:pt x="15" y="21"/>
                  </a:lnTo>
                  <a:lnTo>
                    <a:pt x="10" y="21"/>
                  </a:lnTo>
                  <a:lnTo>
                    <a:pt x="8" y="21"/>
                  </a:lnTo>
                  <a:lnTo>
                    <a:pt x="3" y="18"/>
                  </a:lnTo>
                  <a:lnTo>
                    <a:pt x="0" y="15"/>
                  </a:lnTo>
                  <a:lnTo>
                    <a:pt x="0" y="10"/>
                  </a:lnTo>
                  <a:lnTo>
                    <a:pt x="0" y="9"/>
                  </a:lnTo>
                  <a:lnTo>
                    <a:pt x="3" y="3"/>
                  </a:lnTo>
                  <a:lnTo>
                    <a:pt x="8" y="0"/>
                  </a:lnTo>
                  <a:lnTo>
                    <a:pt x="10" y="0"/>
                  </a:lnTo>
                  <a:lnTo>
                    <a:pt x="15" y="0"/>
                  </a:lnTo>
                  <a:lnTo>
                    <a:pt x="17" y="3"/>
                  </a:lnTo>
                  <a:lnTo>
                    <a:pt x="21" y="9"/>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4" name="Freeform 22"/>
            <p:cNvSpPr>
              <a:spLocks/>
            </p:cNvSpPr>
            <p:nvPr userDrawn="1"/>
          </p:nvSpPr>
          <p:spPr bwMode="auto">
            <a:xfrm>
              <a:off x="2349" y="1697"/>
              <a:ext cx="9" cy="9"/>
            </a:xfrm>
            <a:custGeom>
              <a:avLst/>
              <a:gdLst/>
              <a:ahLst/>
              <a:cxnLst>
                <a:cxn ang="0">
                  <a:pos x="21" y="9"/>
                </a:cxn>
                <a:cxn ang="0">
                  <a:pos x="21" y="9"/>
                </a:cxn>
                <a:cxn ang="0">
                  <a:pos x="21" y="14"/>
                </a:cxn>
                <a:cxn ang="0">
                  <a:pos x="17" y="16"/>
                </a:cxn>
                <a:cxn ang="0">
                  <a:pos x="15" y="18"/>
                </a:cxn>
                <a:cxn ang="0">
                  <a:pos x="10" y="21"/>
                </a:cxn>
                <a:cxn ang="0">
                  <a:pos x="8" y="18"/>
                </a:cxn>
                <a:cxn ang="0">
                  <a:pos x="3" y="16"/>
                </a:cxn>
                <a:cxn ang="0">
                  <a:pos x="0" y="14"/>
                </a:cxn>
                <a:cxn ang="0">
                  <a:pos x="0" y="9"/>
                </a:cxn>
                <a:cxn ang="0">
                  <a:pos x="0" y="7"/>
                </a:cxn>
                <a:cxn ang="0">
                  <a:pos x="3" y="5"/>
                </a:cxn>
                <a:cxn ang="0">
                  <a:pos x="8" y="2"/>
                </a:cxn>
                <a:cxn ang="0">
                  <a:pos x="10" y="0"/>
                </a:cxn>
                <a:cxn ang="0">
                  <a:pos x="15" y="2"/>
                </a:cxn>
                <a:cxn ang="0">
                  <a:pos x="17" y="5"/>
                </a:cxn>
                <a:cxn ang="0">
                  <a:pos x="21" y="7"/>
                </a:cxn>
                <a:cxn ang="0">
                  <a:pos x="21" y="9"/>
                </a:cxn>
              </a:cxnLst>
              <a:rect l="0" t="0" r="r" b="b"/>
              <a:pathLst>
                <a:path w="21" h="21">
                  <a:moveTo>
                    <a:pt x="21" y="9"/>
                  </a:moveTo>
                  <a:lnTo>
                    <a:pt x="21" y="9"/>
                  </a:lnTo>
                  <a:lnTo>
                    <a:pt x="21" y="14"/>
                  </a:lnTo>
                  <a:lnTo>
                    <a:pt x="17" y="16"/>
                  </a:lnTo>
                  <a:lnTo>
                    <a:pt x="15" y="18"/>
                  </a:lnTo>
                  <a:lnTo>
                    <a:pt x="10" y="21"/>
                  </a:lnTo>
                  <a:lnTo>
                    <a:pt x="8" y="18"/>
                  </a:lnTo>
                  <a:lnTo>
                    <a:pt x="3" y="16"/>
                  </a:lnTo>
                  <a:lnTo>
                    <a:pt x="0" y="14"/>
                  </a:lnTo>
                  <a:lnTo>
                    <a:pt x="0" y="9"/>
                  </a:lnTo>
                  <a:lnTo>
                    <a:pt x="0" y="7"/>
                  </a:lnTo>
                  <a:lnTo>
                    <a:pt x="3" y="5"/>
                  </a:lnTo>
                  <a:lnTo>
                    <a:pt x="8" y="2"/>
                  </a:lnTo>
                  <a:lnTo>
                    <a:pt x="10" y="0"/>
                  </a:lnTo>
                  <a:lnTo>
                    <a:pt x="15" y="2"/>
                  </a:lnTo>
                  <a:lnTo>
                    <a:pt x="17" y="5"/>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5" name="Freeform 23"/>
            <p:cNvSpPr>
              <a:spLocks/>
            </p:cNvSpPr>
            <p:nvPr userDrawn="1"/>
          </p:nvSpPr>
          <p:spPr bwMode="auto">
            <a:xfrm>
              <a:off x="2349" y="1725"/>
              <a:ext cx="9" cy="9"/>
            </a:xfrm>
            <a:custGeom>
              <a:avLst/>
              <a:gdLst/>
              <a:ahLst/>
              <a:cxnLst>
                <a:cxn ang="0">
                  <a:pos x="21" y="9"/>
                </a:cxn>
                <a:cxn ang="0">
                  <a:pos x="21" y="9"/>
                </a:cxn>
                <a:cxn ang="0">
                  <a:pos x="21" y="12"/>
                </a:cxn>
                <a:cxn ang="0">
                  <a:pos x="17" y="18"/>
                </a:cxn>
                <a:cxn ang="0">
                  <a:pos x="15" y="20"/>
                </a:cxn>
                <a:cxn ang="0">
                  <a:pos x="10" y="20"/>
                </a:cxn>
                <a:cxn ang="0">
                  <a:pos x="8" y="20"/>
                </a:cxn>
                <a:cxn ang="0">
                  <a:pos x="3" y="18"/>
                </a:cxn>
                <a:cxn ang="0">
                  <a:pos x="0" y="12"/>
                </a:cxn>
                <a:cxn ang="0">
                  <a:pos x="0" y="9"/>
                </a:cxn>
                <a:cxn ang="0">
                  <a:pos x="0" y="4"/>
                </a:cxn>
                <a:cxn ang="0">
                  <a:pos x="3" y="2"/>
                </a:cxn>
                <a:cxn ang="0">
                  <a:pos x="8" y="0"/>
                </a:cxn>
                <a:cxn ang="0">
                  <a:pos x="10" y="0"/>
                </a:cxn>
                <a:cxn ang="0">
                  <a:pos x="15" y="0"/>
                </a:cxn>
                <a:cxn ang="0">
                  <a:pos x="17" y="2"/>
                </a:cxn>
                <a:cxn ang="0">
                  <a:pos x="21" y="4"/>
                </a:cxn>
                <a:cxn ang="0">
                  <a:pos x="21" y="9"/>
                </a:cxn>
              </a:cxnLst>
              <a:rect l="0" t="0" r="r" b="b"/>
              <a:pathLst>
                <a:path w="21" h="20">
                  <a:moveTo>
                    <a:pt x="21" y="9"/>
                  </a:moveTo>
                  <a:lnTo>
                    <a:pt x="21" y="9"/>
                  </a:lnTo>
                  <a:lnTo>
                    <a:pt x="21" y="12"/>
                  </a:lnTo>
                  <a:lnTo>
                    <a:pt x="17" y="18"/>
                  </a:lnTo>
                  <a:lnTo>
                    <a:pt x="15" y="20"/>
                  </a:lnTo>
                  <a:lnTo>
                    <a:pt x="10" y="20"/>
                  </a:lnTo>
                  <a:lnTo>
                    <a:pt x="8" y="20"/>
                  </a:lnTo>
                  <a:lnTo>
                    <a:pt x="3" y="18"/>
                  </a:lnTo>
                  <a:lnTo>
                    <a:pt x="0" y="12"/>
                  </a:lnTo>
                  <a:lnTo>
                    <a:pt x="0" y="9"/>
                  </a:lnTo>
                  <a:lnTo>
                    <a:pt x="0" y="4"/>
                  </a:lnTo>
                  <a:lnTo>
                    <a:pt x="3" y="2"/>
                  </a:lnTo>
                  <a:lnTo>
                    <a:pt x="8" y="0"/>
                  </a:lnTo>
                  <a:lnTo>
                    <a:pt x="10" y="0"/>
                  </a:lnTo>
                  <a:lnTo>
                    <a:pt x="15" y="0"/>
                  </a:lnTo>
                  <a:lnTo>
                    <a:pt x="17" y="2"/>
                  </a:lnTo>
                  <a:lnTo>
                    <a:pt x="21" y="4"/>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6" name="Freeform 24"/>
            <p:cNvSpPr>
              <a:spLocks/>
            </p:cNvSpPr>
            <p:nvPr userDrawn="1"/>
          </p:nvSpPr>
          <p:spPr bwMode="auto">
            <a:xfrm>
              <a:off x="2349" y="1751"/>
              <a:ext cx="9" cy="10"/>
            </a:xfrm>
            <a:custGeom>
              <a:avLst/>
              <a:gdLst/>
              <a:ahLst/>
              <a:cxnLst>
                <a:cxn ang="0">
                  <a:pos x="21" y="11"/>
                </a:cxn>
                <a:cxn ang="0">
                  <a:pos x="21" y="11"/>
                </a:cxn>
                <a:cxn ang="0">
                  <a:pos x="21" y="15"/>
                </a:cxn>
                <a:cxn ang="0">
                  <a:pos x="17" y="17"/>
                </a:cxn>
                <a:cxn ang="0">
                  <a:pos x="15" y="20"/>
                </a:cxn>
                <a:cxn ang="0">
                  <a:pos x="10" y="20"/>
                </a:cxn>
                <a:cxn ang="0">
                  <a:pos x="8" y="20"/>
                </a:cxn>
                <a:cxn ang="0">
                  <a:pos x="3" y="17"/>
                </a:cxn>
                <a:cxn ang="0">
                  <a:pos x="0" y="15"/>
                </a:cxn>
                <a:cxn ang="0">
                  <a:pos x="0" y="11"/>
                </a:cxn>
                <a:cxn ang="0">
                  <a:pos x="0" y="8"/>
                </a:cxn>
                <a:cxn ang="0">
                  <a:pos x="3" y="2"/>
                </a:cxn>
                <a:cxn ang="0">
                  <a:pos x="8" y="0"/>
                </a:cxn>
                <a:cxn ang="0">
                  <a:pos x="10" y="0"/>
                </a:cxn>
                <a:cxn ang="0">
                  <a:pos x="15" y="0"/>
                </a:cxn>
                <a:cxn ang="0">
                  <a:pos x="17" y="2"/>
                </a:cxn>
                <a:cxn ang="0">
                  <a:pos x="21" y="8"/>
                </a:cxn>
                <a:cxn ang="0">
                  <a:pos x="21" y="11"/>
                </a:cxn>
              </a:cxnLst>
              <a:rect l="0" t="0" r="r" b="b"/>
              <a:pathLst>
                <a:path w="21" h="20">
                  <a:moveTo>
                    <a:pt x="21" y="11"/>
                  </a:moveTo>
                  <a:lnTo>
                    <a:pt x="21" y="11"/>
                  </a:lnTo>
                  <a:lnTo>
                    <a:pt x="21" y="15"/>
                  </a:lnTo>
                  <a:lnTo>
                    <a:pt x="17" y="17"/>
                  </a:lnTo>
                  <a:lnTo>
                    <a:pt x="15" y="20"/>
                  </a:lnTo>
                  <a:lnTo>
                    <a:pt x="10" y="20"/>
                  </a:lnTo>
                  <a:lnTo>
                    <a:pt x="8" y="20"/>
                  </a:lnTo>
                  <a:lnTo>
                    <a:pt x="3" y="17"/>
                  </a:lnTo>
                  <a:lnTo>
                    <a:pt x="0" y="15"/>
                  </a:lnTo>
                  <a:lnTo>
                    <a:pt x="0" y="11"/>
                  </a:lnTo>
                  <a:lnTo>
                    <a:pt x="0" y="8"/>
                  </a:lnTo>
                  <a:lnTo>
                    <a:pt x="3" y="2"/>
                  </a:lnTo>
                  <a:lnTo>
                    <a:pt x="8" y="0"/>
                  </a:lnTo>
                  <a:lnTo>
                    <a:pt x="10" y="0"/>
                  </a:lnTo>
                  <a:lnTo>
                    <a:pt x="15" y="0"/>
                  </a:lnTo>
                  <a:lnTo>
                    <a:pt x="17" y="2"/>
                  </a:lnTo>
                  <a:lnTo>
                    <a:pt x="21" y="8"/>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3657" name="Freeform 25"/>
            <p:cNvSpPr>
              <a:spLocks/>
            </p:cNvSpPr>
            <p:nvPr userDrawn="1"/>
          </p:nvSpPr>
          <p:spPr bwMode="auto">
            <a:xfrm>
              <a:off x="2349" y="1780"/>
              <a:ext cx="9" cy="8"/>
            </a:xfrm>
            <a:custGeom>
              <a:avLst/>
              <a:gdLst/>
              <a:ahLst/>
              <a:cxnLst>
                <a:cxn ang="0">
                  <a:pos x="21" y="9"/>
                </a:cxn>
                <a:cxn ang="0">
                  <a:pos x="21" y="9"/>
                </a:cxn>
                <a:cxn ang="0">
                  <a:pos x="21" y="15"/>
                </a:cxn>
                <a:cxn ang="0">
                  <a:pos x="17" y="18"/>
                </a:cxn>
                <a:cxn ang="0">
                  <a:pos x="15" y="19"/>
                </a:cxn>
                <a:cxn ang="0">
                  <a:pos x="10" y="19"/>
                </a:cxn>
                <a:cxn ang="0">
                  <a:pos x="8" y="19"/>
                </a:cxn>
                <a:cxn ang="0">
                  <a:pos x="3" y="18"/>
                </a:cxn>
                <a:cxn ang="0">
                  <a:pos x="0" y="15"/>
                </a:cxn>
                <a:cxn ang="0">
                  <a:pos x="0" y="9"/>
                </a:cxn>
                <a:cxn ang="0">
                  <a:pos x="0" y="7"/>
                </a:cxn>
                <a:cxn ang="0">
                  <a:pos x="3" y="4"/>
                </a:cxn>
                <a:cxn ang="0">
                  <a:pos x="8" y="2"/>
                </a:cxn>
                <a:cxn ang="0">
                  <a:pos x="10" y="0"/>
                </a:cxn>
                <a:cxn ang="0">
                  <a:pos x="15" y="2"/>
                </a:cxn>
                <a:cxn ang="0">
                  <a:pos x="17" y="4"/>
                </a:cxn>
                <a:cxn ang="0">
                  <a:pos x="21" y="7"/>
                </a:cxn>
                <a:cxn ang="0">
                  <a:pos x="21" y="9"/>
                </a:cxn>
              </a:cxnLst>
              <a:rect l="0" t="0" r="r" b="b"/>
              <a:pathLst>
                <a:path w="21" h="19">
                  <a:moveTo>
                    <a:pt x="21" y="9"/>
                  </a:moveTo>
                  <a:lnTo>
                    <a:pt x="21" y="9"/>
                  </a:lnTo>
                  <a:lnTo>
                    <a:pt x="21" y="15"/>
                  </a:lnTo>
                  <a:lnTo>
                    <a:pt x="17" y="18"/>
                  </a:lnTo>
                  <a:lnTo>
                    <a:pt x="15" y="19"/>
                  </a:lnTo>
                  <a:lnTo>
                    <a:pt x="10" y="19"/>
                  </a:lnTo>
                  <a:lnTo>
                    <a:pt x="8" y="19"/>
                  </a:lnTo>
                  <a:lnTo>
                    <a:pt x="3" y="18"/>
                  </a:lnTo>
                  <a:lnTo>
                    <a:pt x="0" y="15"/>
                  </a:lnTo>
                  <a:lnTo>
                    <a:pt x="0" y="9"/>
                  </a:lnTo>
                  <a:lnTo>
                    <a:pt x="0" y="7"/>
                  </a:lnTo>
                  <a:lnTo>
                    <a:pt x="3" y="4"/>
                  </a:lnTo>
                  <a:lnTo>
                    <a:pt x="8" y="2"/>
                  </a:lnTo>
                  <a:lnTo>
                    <a:pt x="10" y="0"/>
                  </a:lnTo>
                  <a:lnTo>
                    <a:pt x="15" y="2"/>
                  </a:lnTo>
                  <a:lnTo>
                    <a:pt x="17" y="4"/>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grpSp>
      <p:sp>
        <p:nvSpPr>
          <p:cNvPr id="453658" name="AutoShape 26"/>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fontAlgn="auto" hangingPunct="0">
              <a:spcBef>
                <a:spcPct val="50000"/>
              </a:spcBef>
              <a:spcAft>
                <a:spcPts val="0"/>
              </a:spcAft>
              <a:defRPr/>
            </a:pPr>
            <a:endParaRPr lang="en-US" dirty="0">
              <a:ea typeface="Geneva" pitchFamily="28" charset="-128"/>
              <a:cs typeface="+mn-cs"/>
            </a:endParaRPr>
          </a:p>
        </p:txBody>
      </p:sp>
      <p:sp>
        <p:nvSpPr>
          <p:cNvPr id="51204" name="Rectangle 27"/>
          <p:cNvSpPr>
            <a:spLocks noGrp="1" noChangeArrowheads="1"/>
          </p:cNvSpPr>
          <p:nvPr>
            <p:ph type="title"/>
          </p:nvPr>
        </p:nvSpPr>
        <p:spPr bwMode="auto">
          <a:xfrm>
            <a:off x="279400" y="249238"/>
            <a:ext cx="84582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3660" name="Rectangle 28"/>
          <p:cNvSpPr>
            <a:spLocks noChangeArrowheads="1"/>
          </p:cNvSpPr>
          <p:nvPr/>
        </p:nvSpPr>
        <p:spPr bwMode="auto">
          <a:xfrm>
            <a:off x="6680200" y="3429000"/>
            <a:ext cx="184150" cy="457200"/>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endParaRPr lang="en-US" dirty="0">
              <a:ea typeface="Geneva" pitchFamily="28" charset="-128"/>
              <a:cs typeface="+mn-cs"/>
            </a:endParaRP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defRPr sz="2400">
          <a:solidFill>
            <a:srgbClr val="525353"/>
          </a:solidFill>
          <a:latin typeface="+mn-lt"/>
          <a:ea typeface="+mn-ea"/>
          <a:cs typeface="+mn-cs"/>
        </a:defRPr>
      </a:lvl1pPr>
      <a:lvl2pPr marL="742950" indent="-285750" algn="l" rtl="0" eaLnBrk="0" fontAlgn="base" hangingPunct="0">
        <a:spcBef>
          <a:spcPct val="20000"/>
        </a:spcBef>
        <a:spcAft>
          <a:spcPct val="0"/>
        </a:spcAft>
        <a:buChar char="•"/>
        <a:defRPr>
          <a:solidFill>
            <a:srgbClr val="525353"/>
          </a:solidFill>
          <a:latin typeface="+mn-lt"/>
          <a:cs typeface="+mn-cs"/>
        </a:defRPr>
      </a:lvl2pPr>
      <a:lvl3pPr marL="1143000" indent="-228600" algn="l" rtl="0" eaLnBrk="0" fontAlgn="base" hangingPunct="0">
        <a:spcBef>
          <a:spcPct val="20000"/>
        </a:spcBef>
        <a:spcAft>
          <a:spcPct val="0"/>
        </a:spcAft>
        <a:buChar char="•"/>
        <a:defRPr>
          <a:solidFill>
            <a:srgbClr val="525353"/>
          </a:solidFill>
          <a:latin typeface="+mn-lt"/>
          <a:cs typeface="+mn-cs"/>
        </a:defRPr>
      </a:lvl3pPr>
      <a:lvl4pPr marL="1600200" indent="-228600" algn="l" rtl="0" eaLnBrk="0" fontAlgn="base" hangingPunct="0">
        <a:spcBef>
          <a:spcPct val="20000"/>
        </a:spcBef>
        <a:spcAft>
          <a:spcPct val="0"/>
        </a:spcAft>
        <a:buChar char="•"/>
        <a:defRPr>
          <a:solidFill>
            <a:srgbClr val="525353"/>
          </a:solidFill>
          <a:latin typeface="+mn-lt"/>
          <a:cs typeface="+mn-cs"/>
        </a:defRPr>
      </a:lvl4pPr>
      <a:lvl5pPr marL="2057400" indent="-228600" algn="l" rtl="0" eaLnBrk="0" fontAlgn="base" hangingPunct="0">
        <a:spcBef>
          <a:spcPct val="20000"/>
        </a:spcBef>
        <a:spcAft>
          <a:spcPct val="0"/>
        </a:spcAft>
        <a:buChar char="•"/>
        <a:defRPr>
          <a:solidFill>
            <a:srgbClr val="525353"/>
          </a:solidFill>
          <a:latin typeface="+mn-lt"/>
          <a:cs typeface="+mn-cs"/>
        </a:defRPr>
      </a:lvl5pPr>
      <a:lvl6pPr marL="2514600" indent="-228600" algn="l" rtl="0" eaLnBrk="1" fontAlgn="base" hangingPunct="1">
        <a:spcBef>
          <a:spcPct val="20000"/>
        </a:spcBef>
        <a:spcAft>
          <a:spcPct val="0"/>
        </a:spcAft>
        <a:buChar char="•"/>
        <a:defRPr>
          <a:solidFill>
            <a:srgbClr val="525353"/>
          </a:solidFill>
          <a:latin typeface="+mn-lt"/>
          <a:cs typeface="+mn-cs"/>
        </a:defRPr>
      </a:lvl6pPr>
      <a:lvl7pPr marL="2971800" indent="-228600" algn="l" rtl="0" eaLnBrk="1" fontAlgn="base" hangingPunct="1">
        <a:spcBef>
          <a:spcPct val="20000"/>
        </a:spcBef>
        <a:spcAft>
          <a:spcPct val="0"/>
        </a:spcAft>
        <a:buChar char="•"/>
        <a:defRPr>
          <a:solidFill>
            <a:srgbClr val="525353"/>
          </a:solidFill>
          <a:latin typeface="+mn-lt"/>
          <a:cs typeface="+mn-cs"/>
        </a:defRPr>
      </a:lvl7pPr>
      <a:lvl8pPr marL="3429000" indent="-228600" algn="l" rtl="0" eaLnBrk="1" fontAlgn="base" hangingPunct="1">
        <a:spcBef>
          <a:spcPct val="20000"/>
        </a:spcBef>
        <a:spcAft>
          <a:spcPct val="0"/>
        </a:spcAft>
        <a:buChar char="•"/>
        <a:defRPr>
          <a:solidFill>
            <a:srgbClr val="525353"/>
          </a:solidFill>
          <a:latin typeface="+mn-lt"/>
          <a:cs typeface="+mn-cs"/>
        </a:defRPr>
      </a:lvl8pPr>
      <a:lvl9pPr marL="3886200" indent="-228600" algn="l" rtl="0" eaLnBrk="1" fontAlgn="base" hangingPunct="1">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3490" name="Group 2"/>
          <p:cNvGrpSpPr>
            <a:grpSpLocks/>
          </p:cNvGrpSpPr>
          <p:nvPr/>
        </p:nvGrpSpPr>
        <p:grpSpPr bwMode="auto">
          <a:xfrm>
            <a:off x="4267200" y="6083300"/>
            <a:ext cx="5673725" cy="703263"/>
            <a:chOff x="2448" y="3832"/>
            <a:chExt cx="3574" cy="443"/>
          </a:xfrm>
        </p:grpSpPr>
        <p:pic>
          <p:nvPicPr>
            <p:cNvPr id="63494" name="Picture 3" descr="scLOGO_noR_smH_3col_rgb"/>
            <p:cNvPicPr>
              <a:picLocks noChangeAspect="1" noChangeArrowheads="1"/>
            </p:cNvPicPr>
            <p:nvPr userDrawn="1"/>
          </p:nvPicPr>
          <p:blipFill>
            <a:blip r:embed="rId13" cstate="print"/>
            <a:srcRect/>
            <a:stretch>
              <a:fillRect/>
            </a:stretch>
          </p:blipFill>
          <p:spPr bwMode="auto">
            <a:xfrm>
              <a:off x="2448" y="3832"/>
              <a:ext cx="1680" cy="440"/>
            </a:xfrm>
            <a:prstGeom prst="rect">
              <a:avLst/>
            </a:prstGeom>
            <a:noFill/>
            <a:ln w="9525">
              <a:noFill/>
              <a:miter lim="800000"/>
              <a:headEnd/>
              <a:tailEnd/>
            </a:ln>
          </p:spPr>
        </p:pic>
        <p:sp>
          <p:nvSpPr>
            <p:cNvPr id="454660" name="AutoShape 4"/>
            <p:cNvSpPr>
              <a:spLocks noChangeAspect="1" noChangeArrowheads="1"/>
            </p:cNvSpPr>
            <p:nvPr userDrawn="1"/>
          </p:nvSpPr>
          <p:spPr bwMode="auto">
            <a:xfrm>
              <a:off x="2527" y="3832"/>
              <a:ext cx="3495" cy="443"/>
            </a:xfrm>
            <a:prstGeom prst="rect">
              <a:avLst/>
            </a:prstGeom>
            <a:noFill/>
            <a:ln w="9525">
              <a:noFill/>
              <a:miter lim="800000"/>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1" name="Rectangle 5"/>
            <p:cNvSpPr>
              <a:spLocks noChangeArrowheads="1"/>
            </p:cNvSpPr>
            <p:nvPr userDrawn="1"/>
          </p:nvSpPr>
          <p:spPr bwMode="auto">
            <a:xfrm>
              <a:off x="4231" y="3943"/>
              <a:ext cx="1725" cy="204"/>
            </a:xfrm>
            <a:prstGeom prst="rect">
              <a:avLst/>
            </a:prstGeom>
            <a:noFill/>
            <a:ln w="9525">
              <a:noFill/>
              <a:miter lim="800000"/>
              <a:headEnd/>
              <a:tailEnd/>
            </a:ln>
          </p:spPr>
          <p:txBody>
            <a:bodyPr lIns="0" tIns="0" rIns="0" bIns="0"/>
            <a:lstStyle/>
            <a:p>
              <a:pPr fontAlgn="auto">
                <a:lnSpc>
                  <a:spcPct val="85000"/>
                </a:lnSpc>
                <a:spcBef>
                  <a:spcPts val="0"/>
                </a:spcBef>
                <a:spcAft>
                  <a:spcPts val="0"/>
                </a:spcAft>
                <a:defRPr/>
              </a:pPr>
              <a:r>
                <a:rPr lang="en-US" sz="1300" dirty="0">
                  <a:solidFill>
                    <a:srgbClr val="DE6225"/>
                  </a:solidFill>
                  <a:ea typeface="Geneva" pitchFamily="28" charset="-128"/>
                  <a:cs typeface="+mn-cs"/>
                </a:rPr>
                <a:t>Enter two line</a:t>
              </a:r>
            </a:p>
            <a:p>
              <a:pPr fontAlgn="auto">
                <a:lnSpc>
                  <a:spcPct val="85000"/>
                </a:lnSpc>
                <a:spcBef>
                  <a:spcPts val="0"/>
                </a:spcBef>
                <a:spcAft>
                  <a:spcPts val="0"/>
                </a:spcAft>
                <a:defRPr/>
              </a:pPr>
              <a:r>
                <a:rPr lang="en-US" sz="1300" dirty="0">
                  <a:solidFill>
                    <a:srgbClr val="DE6225"/>
                  </a:solidFill>
                  <a:ea typeface="Geneva" pitchFamily="28" charset="-128"/>
                  <a:cs typeface="+mn-cs"/>
                </a:rPr>
                <a:t>department name here</a:t>
              </a:r>
            </a:p>
          </p:txBody>
        </p:sp>
        <p:sp>
          <p:nvSpPr>
            <p:cNvPr id="454662" name="Freeform 6"/>
            <p:cNvSpPr>
              <a:spLocks/>
            </p:cNvSpPr>
            <p:nvPr userDrawn="1"/>
          </p:nvSpPr>
          <p:spPr bwMode="auto">
            <a:xfrm>
              <a:off x="4129" y="3923"/>
              <a:ext cx="9" cy="10"/>
            </a:xfrm>
            <a:custGeom>
              <a:avLst/>
              <a:gdLst/>
              <a:ahLst/>
              <a:cxnLst>
                <a:cxn ang="0">
                  <a:pos x="21" y="12"/>
                </a:cxn>
                <a:cxn ang="0">
                  <a:pos x="21" y="12"/>
                </a:cxn>
                <a:cxn ang="0">
                  <a:pos x="21" y="15"/>
                </a:cxn>
                <a:cxn ang="0">
                  <a:pos x="17" y="17"/>
                </a:cxn>
                <a:cxn ang="0">
                  <a:pos x="15" y="19"/>
                </a:cxn>
                <a:cxn ang="0">
                  <a:pos x="10" y="22"/>
                </a:cxn>
                <a:cxn ang="0">
                  <a:pos x="8" y="19"/>
                </a:cxn>
                <a:cxn ang="0">
                  <a:pos x="3" y="17"/>
                </a:cxn>
                <a:cxn ang="0">
                  <a:pos x="0" y="15"/>
                </a:cxn>
                <a:cxn ang="0">
                  <a:pos x="0" y="12"/>
                </a:cxn>
                <a:cxn ang="0">
                  <a:pos x="0" y="7"/>
                </a:cxn>
                <a:cxn ang="0">
                  <a:pos x="3" y="5"/>
                </a:cxn>
                <a:cxn ang="0">
                  <a:pos x="8" y="2"/>
                </a:cxn>
                <a:cxn ang="0">
                  <a:pos x="10" y="0"/>
                </a:cxn>
                <a:cxn ang="0">
                  <a:pos x="15" y="2"/>
                </a:cxn>
                <a:cxn ang="0">
                  <a:pos x="17" y="5"/>
                </a:cxn>
                <a:cxn ang="0">
                  <a:pos x="21" y="7"/>
                </a:cxn>
                <a:cxn ang="0">
                  <a:pos x="21" y="12"/>
                </a:cxn>
              </a:cxnLst>
              <a:rect l="0" t="0" r="r" b="b"/>
              <a:pathLst>
                <a:path w="21" h="22">
                  <a:moveTo>
                    <a:pt x="21" y="12"/>
                  </a:moveTo>
                  <a:lnTo>
                    <a:pt x="21" y="12"/>
                  </a:lnTo>
                  <a:lnTo>
                    <a:pt x="21" y="15"/>
                  </a:lnTo>
                  <a:lnTo>
                    <a:pt x="17" y="17"/>
                  </a:lnTo>
                  <a:lnTo>
                    <a:pt x="15" y="19"/>
                  </a:lnTo>
                  <a:lnTo>
                    <a:pt x="10" y="22"/>
                  </a:lnTo>
                  <a:lnTo>
                    <a:pt x="8" y="19"/>
                  </a:lnTo>
                  <a:lnTo>
                    <a:pt x="3" y="17"/>
                  </a:lnTo>
                  <a:lnTo>
                    <a:pt x="0" y="15"/>
                  </a:lnTo>
                  <a:lnTo>
                    <a:pt x="0" y="12"/>
                  </a:lnTo>
                  <a:lnTo>
                    <a:pt x="0" y="7"/>
                  </a:lnTo>
                  <a:lnTo>
                    <a:pt x="3" y="5"/>
                  </a:lnTo>
                  <a:lnTo>
                    <a:pt x="8" y="2"/>
                  </a:lnTo>
                  <a:lnTo>
                    <a:pt x="10" y="0"/>
                  </a:lnTo>
                  <a:lnTo>
                    <a:pt x="15" y="2"/>
                  </a:lnTo>
                  <a:lnTo>
                    <a:pt x="17" y="5"/>
                  </a:lnTo>
                  <a:lnTo>
                    <a:pt x="21" y="7"/>
                  </a:lnTo>
                  <a:lnTo>
                    <a:pt x="21" y="12"/>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3" name="Freeform 7"/>
            <p:cNvSpPr>
              <a:spLocks/>
            </p:cNvSpPr>
            <p:nvPr userDrawn="1"/>
          </p:nvSpPr>
          <p:spPr bwMode="auto">
            <a:xfrm>
              <a:off x="4129" y="3951"/>
              <a:ext cx="9" cy="9"/>
            </a:xfrm>
            <a:custGeom>
              <a:avLst/>
              <a:gdLst/>
              <a:ahLst/>
              <a:cxnLst>
                <a:cxn ang="0">
                  <a:pos x="21" y="11"/>
                </a:cxn>
                <a:cxn ang="0">
                  <a:pos x="21" y="11"/>
                </a:cxn>
                <a:cxn ang="0">
                  <a:pos x="21" y="13"/>
                </a:cxn>
                <a:cxn ang="0">
                  <a:pos x="17" y="18"/>
                </a:cxn>
                <a:cxn ang="0">
                  <a:pos x="15" y="20"/>
                </a:cxn>
                <a:cxn ang="0">
                  <a:pos x="10" y="20"/>
                </a:cxn>
                <a:cxn ang="0">
                  <a:pos x="8" y="20"/>
                </a:cxn>
                <a:cxn ang="0">
                  <a:pos x="3" y="18"/>
                </a:cxn>
                <a:cxn ang="0">
                  <a:pos x="0" y="13"/>
                </a:cxn>
                <a:cxn ang="0">
                  <a:pos x="0" y="11"/>
                </a:cxn>
                <a:cxn ang="0">
                  <a:pos x="0" y="5"/>
                </a:cxn>
                <a:cxn ang="0">
                  <a:pos x="3" y="2"/>
                </a:cxn>
                <a:cxn ang="0">
                  <a:pos x="8" y="0"/>
                </a:cxn>
                <a:cxn ang="0">
                  <a:pos x="10" y="0"/>
                </a:cxn>
                <a:cxn ang="0">
                  <a:pos x="15" y="0"/>
                </a:cxn>
                <a:cxn ang="0">
                  <a:pos x="17" y="2"/>
                </a:cxn>
                <a:cxn ang="0">
                  <a:pos x="21" y="5"/>
                </a:cxn>
                <a:cxn ang="0">
                  <a:pos x="21" y="11"/>
                </a:cxn>
              </a:cxnLst>
              <a:rect l="0" t="0" r="r" b="b"/>
              <a:pathLst>
                <a:path w="21" h="20">
                  <a:moveTo>
                    <a:pt x="21" y="11"/>
                  </a:moveTo>
                  <a:lnTo>
                    <a:pt x="21" y="11"/>
                  </a:lnTo>
                  <a:lnTo>
                    <a:pt x="21" y="13"/>
                  </a:lnTo>
                  <a:lnTo>
                    <a:pt x="17" y="18"/>
                  </a:lnTo>
                  <a:lnTo>
                    <a:pt x="15" y="20"/>
                  </a:lnTo>
                  <a:lnTo>
                    <a:pt x="10" y="20"/>
                  </a:lnTo>
                  <a:lnTo>
                    <a:pt x="8" y="20"/>
                  </a:lnTo>
                  <a:lnTo>
                    <a:pt x="3" y="18"/>
                  </a:lnTo>
                  <a:lnTo>
                    <a:pt x="0" y="13"/>
                  </a:lnTo>
                  <a:lnTo>
                    <a:pt x="0" y="11"/>
                  </a:lnTo>
                  <a:lnTo>
                    <a:pt x="0" y="5"/>
                  </a:lnTo>
                  <a:lnTo>
                    <a:pt x="3" y="2"/>
                  </a:lnTo>
                  <a:lnTo>
                    <a:pt x="8" y="0"/>
                  </a:lnTo>
                  <a:lnTo>
                    <a:pt x="10" y="0"/>
                  </a:lnTo>
                  <a:lnTo>
                    <a:pt x="15" y="0"/>
                  </a:lnTo>
                  <a:lnTo>
                    <a:pt x="17" y="2"/>
                  </a:lnTo>
                  <a:lnTo>
                    <a:pt x="21" y="5"/>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4" name="Freeform 8"/>
            <p:cNvSpPr>
              <a:spLocks/>
            </p:cNvSpPr>
            <p:nvPr userDrawn="1"/>
          </p:nvSpPr>
          <p:spPr bwMode="auto">
            <a:xfrm>
              <a:off x="4129" y="3979"/>
              <a:ext cx="9" cy="9"/>
            </a:xfrm>
            <a:custGeom>
              <a:avLst/>
              <a:gdLst/>
              <a:ahLst/>
              <a:cxnLst>
                <a:cxn ang="0">
                  <a:pos x="21" y="10"/>
                </a:cxn>
                <a:cxn ang="0">
                  <a:pos x="21" y="10"/>
                </a:cxn>
                <a:cxn ang="0">
                  <a:pos x="21" y="15"/>
                </a:cxn>
                <a:cxn ang="0">
                  <a:pos x="17" y="17"/>
                </a:cxn>
                <a:cxn ang="0">
                  <a:pos x="15" y="20"/>
                </a:cxn>
                <a:cxn ang="0">
                  <a:pos x="10" y="20"/>
                </a:cxn>
                <a:cxn ang="0">
                  <a:pos x="8" y="20"/>
                </a:cxn>
                <a:cxn ang="0">
                  <a:pos x="3" y="17"/>
                </a:cxn>
                <a:cxn ang="0">
                  <a:pos x="0" y="15"/>
                </a:cxn>
                <a:cxn ang="0">
                  <a:pos x="0" y="10"/>
                </a:cxn>
                <a:cxn ang="0">
                  <a:pos x="0" y="8"/>
                </a:cxn>
                <a:cxn ang="0">
                  <a:pos x="3" y="3"/>
                </a:cxn>
                <a:cxn ang="0">
                  <a:pos x="8" y="0"/>
                </a:cxn>
                <a:cxn ang="0">
                  <a:pos x="10" y="0"/>
                </a:cxn>
                <a:cxn ang="0">
                  <a:pos x="15" y="0"/>
                </a:cxn>
                <a:cxn ang="0">
                  <a:pos x="17" y="3"/>
                </a:cxn>
                <a:cxn ang="0">
                  <a:pos x="21" y="8"/>
                </a:cxn>
                <a:cxn ang="0">
                  <a:pos x="21" y="10"/>
                </a:cxn>
              </a:cxnLst>
              <a:rect l="0" t="0" r="r" b="b"/>
              <a:pathLst>
                <a:path w="21" h="20">
                  <a:moveTo>
                    <a:pt x="21" y="10"/>
                  </a:moveTo>
                  <a:lnTo>
                    <a:pt x="21" y="10"/>
                  </a:lnTo>
                  <a:lnTo>
                    <a:pt x="21" y="15"/>
                  </a:lnTo>
                  <a:lnTo>
                    <a:pt x="17" y="17"/>
                  </a:lnTo>
                  <a:lnTo>
                    <a:pt x="15" y="20"/>
                  </a:lnTo>
                  <a:lnTo>
                    <a:pt x="10" y="20"/>
                  </a:lnTo>
                  <a:lnTo>
                    <a:pt x="8" y="20"/>
                  </a:lnTo>
                  <a:lnTo>
                    <a:pt x="3" y="17"/>
                  </a:lnTo>
                  <a:lnTo>
                    <a:pt x="0" y="15"/>
                  </a:lnTo>
                  <a:lnTo>
                    <a:pt x="0" y="10"/>
                  </a:lnTo>
                  <a:lnTo>
                    <a:pt x="0" y="8"/>
                  </a:lnTo>
                  <a:lnTo>
                    <a:pt x="3" y="3"/>
                  </a:lnTo>
                  <a:lnTo>
                    <a:pt x="8" y="0"/>
                  </a:lnTo>
                  <a:lnTo>
                    <a:pt x="10" y="0"/>
                  </a:lnTo>
                  <a:lnTo>
                    <a:pt x="15" y="0"/>
                  </a:lnTo>
                  <a:lnTo>
                    <a:pt x="17" y="3"/>
                  </a:lnTo>
                  <a:lnTo>
                    <a:pt x="21" y="8"/>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5" name="Freeform 9"/>
            <p:cNvSpPr>
              <a:spLocks/>
            </p:cNvSpPr>
            <p:nvPr userDrawn="1"/>
          </p:nvSpPr>
          <p:spPr bwMode="auto">
            <a:xfrm>
              <a:off x="4129" y="4006"/>
              <a:ext cx="9" cy="10"/>
            </a:xfrm>
            <a:custGeom>
              <a:avLst/>
              <a:gdLst/>
              <a:ahLst/>
              <a:cxnLst>
                <a:cxn ang="0">
                  <a:pos x="21" y="10"/>
                </a:cxn>
                <a:cxn ang="0">
                  <a:pos x="21" y="10"/>
                </a:cxn>
                <a:cxn ang="0">
                  <a:pos x="21" y="14"/>
                </a:cxn>
                <a:cxn ang="0">
                  <a:pos x="17" y="17"/>
                </a:cxn>
                <a:cxn ang="0">
                  <a:pos x="15" y="20"/>
                </a:cxn>
                <a:cxn ang="0">
                  <a:pos x="10" y="23"/>
                </a:cxn>
                <a:cxn ang="0">
                  <a:pos x="8" y="20"/>
                </a:cxn>
                <a:cxn ang="0">
                  <a:pos x="3" y="17"/>
                </a:cxn>
                <a:cxn ang="0">
                  <a:pos x="0" y="14"/>
                </a:cxn>
                <a:cxn ang="0">
                  <a:pos x="0" y="10"/>
                </a:cxn>
                <a:cxn ang="0">
                  <a:pos x="0" y="7"/>
                </a:cxn>
                <a:cxn ang="0">
                  <a:pos x="3" y="5"/>
                </a:cxn>
                <a:cxn ang="0">
                  <a:pos x="8" y="2"/>
                </a:cxn>
                <a:cxn ang="0">
                  <a:pos x="10" y="0"/>
                </a:cxn>
                <a:cxn ang="0">
                  <a:pos x="15" y="2"/>
                </a:cxn>
                <a:cxn ang="0">
                  <a:pos x="17" y="5"/>
                </a:cxn>
                <a:cxn ang="0">
                  <a:pos x="21" y="7"/>
                </a:cxn>
                <a:cxn ang="0">
                  <a:pos x="21" y="10"/>
                </a:cxn>
              </a:cxnLst>
              <a:rect l="0" t="0" r="r" b="b"/>
              <a:pathLst>
                <a:path w="21" h="23">
                  <a:moveTo>
                    <a:pt x="21" y="10"/>
                  </a:moveTo>
                  <a:lnTo>
                    <a:pt x="21" y="10"/>
                  </a:lnTo>
                  <a:lnTo>
                    <a:pt x="21" y="14"/>
                  </a:lnTo>
                  <a:lnTo>
                    <a:pt x="17" y="17"/>
                  </a:lnTo>
                  <a:lnTo>
                    <a:pt x="15" y="20"/>
                  </a:lnTo>
                  <a:lnTo>
                    <a:pt x="10" y="23"/>
                  </a:lnTo>
                  <a:lnTo>
                    <a:pt x="8" y="20"/>
                  </a:lnTo>
                  <a:lnTo>
                    <a:pt x="3" y="17"/>
                  </a:lnTo>
                  <a:lnTo>
                    <a:pt x="0" y="14"/>
                  </a:lnTo>
                  <a:lnTo>
                    <a:pt x="0" y="10"/>
                  </a:lnTo>
                  <a:lnTo>
                    <a:pt x="0" y="7"/>
                  </a:lnTo>
                  <a:lnTo>
                    <a:pt x="3" y="5"/>
                  </a:lnTo>
                  <a:lnTo>
                    <a:pt x="8" y="2"/>
                  </a:lnTo>
                  <a:lnTo>
                    <a:pt x="10" y="0"/>
                  </a:lnTo>
                  <a:lnTo>
                    <a:pt x="15" y="2"/>
                  </a:lnTo>
                  <a:lnTo>
                    <a:pt x="17" y="5"/>
                  </a:lnTo>
                  <a:lnTo>
                    <a:pt x="21" y="7"/>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6" name="Freeform 10"/>
            <p:cNvSpPr>
              <a:spLocks/>
            </p:cNvSpPr>
            <p:nvPr userDrawn="1"/>
          </p:nvSpPr>
          <p:spPr bwMode="auto">
            <a:xfrm>
              <a:off x="4129" y="4034"/>
              <a:ext cx="9" cy="9"/>
            </a:xfrm>
            <a:custGeom>
              <a:avLst/>
              <a:gdLst/>
              <a:ahLst/>
              <a:cxnLst>
                <a:cxn ang="0">
                  <a:pos x="21" y="9"/>
                </a:cxn>
                <a:cxn ang="0">
                  <a:pos x="21" y="9"/>
                </a:cxn>
                <a:cxn ang="0">
                  <a:pos x="21" y="12"/>
                </a:cxn>
                <a:cxn ang="0">
                  <a:pos x="17" y="17"/>
                </a:cxn>
                <a:cxn ang="0">
                  <a:pos x="15" y="18"/>
                </a:cxn>
                <a:cxn ang="0">
                  <a:pos x="10" y="18"/>
                </a:cxn>
                <a:cxn ang="0">
                  <a:pos x="8" y="18"/>
                </a:cxn>
                <a:cxn ang="0">
                  <a:pos x="3" y="17"/>
                </a:cxn>
                <a:cxn ang="0">
                  <a:pos x="0" y="12"/>
                </a:cxn>
                <a:cxn ang="0">
                  <a:pos x="0" y="9"/>
                </a:cxn>
                <a:cxn ang="0">
                  <a:pos x="0" y="5"/>
                </a:cxn>
                <a:cxn ang="0">
                  <a:pos x="3" y="3"/>
                </a:cxn>
                <a:cxn ang="0">
                  <a:pos x="8" y="0"/>
                </a:cxn>
                <a:cxn ang="0">
                  <a:pos x="10" y="0"/>
                </a:cxn>
                <a:cxn ang="0">
                  <a:pos x="15" y="0"/>
                </a:cxn>
                <a:cxn ang="0">
                  <a:pos x="17" y="3"/>
                </a:cxn>
                <a:cxn ang="0">
                  <a:pos x="21" y="5"/>
                </a:cxn>
                <a:cxn ang="0">
                  <a:pos x="21" y="9"/>
                </a:cxn>
              </a:cxnLst>
              <a:rect l="0" t="0" r="r" b="b"/>
              <a:pathLst>
                <a:path w="21" h="18">
                  <a:moveTo>
                    <a:pt x="21" y="9"/>
                  </a:moveTo>
                  <a:lnTo>
                    <a:pt x="21" y="9"/>
                  </a:lnTo>
                  <a:lnTo>
                    <a:pt x="21" y="12"/>
                  </a:lnTo>
                  <a:lnTo>
                    <a:pt x="17" y="17"/>
                  </a:lnTo>
                  <a:lnTo>
                    <a:pt x="15" y="18"/>
                  </a:lnTo>
                  <a:lnTo>
                    <a:pt x="10" y="18"/>
                  </a:lnTo>
                  <a:lnTo>
                    <a:pt x="8" y="18"/>
                  </a:lnTo>
                  <a:lnTo>
                    <a:pt x="3" y="17"/>
                  </a:lnTo>
                  <a:lnTo>
                    <a:pt x="0" y="12"/>
                  </a:lnTo>
                  <a:lnTo>
                    <a:pt x="0" y="9"/>
                  </a:lnTo>
                  <a:lnTo>
                    <a:pt x="0" y="5"/>
                  </a:lnTo>
                  <a:lnTo>
                    <a:pt x="3" y="3"/>
                  </a:lnTo>
                  <a:lnTo>
                    <a:pt x="8" y="0"/>
                  </a:lnTo>
                  <a:lnTo>
                    <a:pt x="10" y="0"/>
                  </a:lnTo>
                  <a:lnTo>
                    <a:pt x="15" y="0"/>
                  </a:lnTo>
                  <a:lnTo>
                    <a:pt x="17" y="3"/>
                  </a:lnTo>
                  <a:lnTo>
                    <a:pt x="21" y="5"/>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7" name="Freeform 11"/>
            <p:cNvSpPr>
              <a:spLocks/>
            </p:cNvSpPr>
            <p:nvPr userDrawn="1"/>
          </p:nvSpPr>
          <p:spPr bwMode="auto">
            <a:xfrm>
              <a:off x="4129" y="4061"/>
              <a:ext cx="9" cy="10"/>
            </a:xfrm>
            <a:custGeom>
              <a:avLst/>
              <a:gdLst/>
              <a:ahLst/>
              <a:cxnLst>
                <a:cxn ang="0">
                  <a:pos x="21" y="10"/>
                </a:cxn>
                <a:cxn ang="0">
                  <a:pos x="21" y="10"/>
                </a:cxn>
                <a:cxn ang="0">
                  <a:pos x="21" y="15"/>
                </a:cxn>
                <a:cxn ang="0">
                  <a:pos x="17" y="18"/>
                </a:cxn>
                <a:cxn ang="0">
                  <a:pos x="15" y="21"/>
                </a:cxn>
                <a:cxn ang="0">
                  <a:pos x="10" y="21"/>
                </a:cxn>
                <a:cxn ang="0">
                  <a:pos x="8" y="21"/>
                </a:cxn>
                <a:cxn ang="0">
                  <a:pos x="3" y="18"/>
                </a:cxn>
                <a:cxn ang="0">
                  <a:pos x="0" y="15"/>
                </a:cxn>
                <a:cxn ang="0">
                  <a:pos x="0" y="10"/>
                </a:cxn>
                <a:cxn ang="0">
                  <a:pos x="0" y="9"/>
                </a:cxn>
                <a:cxn ang="0">
                  <a:pos x="3" y="3"/>
                </a:cxn>
                <a:cxn ang="0">
                  <a:pos x="8" y="0"/>
                </a:cxn>
                <a:cxn ang="0">
                  <a:pos x="10" y="0"/>
                </a:cxn>
                <a:cxn ang="0">
                  <a:pos x="15" y="0"/>
                </a:cxn>
                <a:cxn ang="0">
                  <a:pos x="17" y="3"/>
                </a:cxn>
                <a:cxn ang="0">
                  <a:pos x="21" y="9"/>
                </a:cxn>
                <a:cxn ang="0">
                  <a:pos x="21" y="10"/>
                </a:cxn>
              </a:cxnLst>
              <a:rect l="0" t="0" r="r" b="b"/>
              <a:pathLst>
                <a:path w="21" h="21">
                  <a:moveTo>
                    <a:pt x="21" y="10"/>
                  </a:moveTo>
                  <a:lnTo>
                    <a:pt x="21" y="10"/>
                  </a:lnTo>
                  <a:lnTo>
                    <a:pt x="21" y="15"/>
                  </a:lnTo>
                  <a:lnTo>
                    <a:pt x="17" y="18"/>
                  </a:lnTo>
                  <a:lnTo>
                    <a:pt x="15" y="21"/>
                  </a:lnTo>
                  <a:lnTo>
                    <a:pt x="10" y="21"/>
                  </a:lnTo>
                  <a:lnTo>
                    <a:pt x="8" y="21"/>
                  </a:lnTo>
                  <a:lnTo>
                    <a:pt x="3" y="18"/>
                  </a:lnTo>
                  <a:lnTo>
                    <a:pt x="0" y="15"/>
                  </a:lnTo>
                  <a:lnTo>
                    <a:pt x="0" y="10"/>
                  </a:lnTo>
                  <a:lnTo>
                    <a:pt x="0" y="9"/>
                  </a:lnTo>
                  <a:lnTo>
                    <a:pt x="3" y="3"/>
                  </a:lnTo>
                  <a:lnTo>
                    <a:pt x="8" y="0"/>
                  </a:lnTo>
                  <a:lnTo>
                    <a:pt x="10" y="0"/>
                  </a:lnTo>
                  <a:lnTo>
                    <a:pt x="15" y="0"/>
                  </a:lnTo>
                  <a:lnTo>
                    <a:pt x="17" y="3"/>
                  </a:lnTo>
                  <a:lnTo>
                    <a:pt x="21" y="9"/>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8" name="Freeform 12"/>
            <p:cNvSpPr>
              <a:spLocks/>
            </p:cNvSpPr>
            <p:nvPr userDrawn="1"/>
          </p:nvSpPr>
          <p:spPr bwMode="auto">
            <a:xfrm>
              <a:off x="4129" y="4089"/>
              <a:ext cx="9" cy="9"/>
            </a:xfrm>
            <a:custGeom>
              <a:avLst/>
              <a:gdLst/>
              <a:ahLst/>
              <a:cxnLst>
                <a:cxn ang="0">
                  <a:pos x="21" y="9"/>
                </a:cxn>
                <a:cxn ang="0">
                  <a:pos x="21" y="9"/>
                </a:cxn>
                <a:cxn ang="0">
                  <a:pos x="21" y="14"/>
                </a:cxn>
                <a:cxn ang="0">
                  <a:pos x="17" y="16"/>
                </a:cxn>
                <a:cxn ang="0">
                  <a:pos x="15" y="18"/>
                </a:cxn>
                <a:cxn ang="0">
                  <a:pos x="10" y="21"/>
                </a:cxn>
                <a:cxn ang="0">
                  <a:pos x="8" y="18"/>
                </a:cxn>
                <a:cxn ang="0">
                  <a:pos x="3" y="16"/>
                </a:cxn>
                <a:cxn ang="0">
                  <a:pos x="0" y="14"/>
                </a:cxn>
                <a:cxn ang="0">
                  <a:pos x="0" y="9"/>
                </a:cxn>
                <a:cxn ang="0">
                  <a:pos x="0" y="7"/>
                </a:cxn>
                <a:cxn ang="0">
                  <a:pos x="3" y="5"/>
                </a:cxn>
                <a:cxn ang="0">
                  <a:pos x="8" y="2"/>
                </a:cxn>
                <a:cxn ang="0">
                  <a:pos x="10" y="0"/>
                </a:cxn>
                <a:cxn ang="0">
                  <a:pos x="15" y="2"/>
                </a:cxn>
                <a:cxn ang="0">
                  <a:pos x="17" y="5"/>
                </a:cxn>
                <a:cxn ang="0">
                  <a:pos x="21" y="7"/>
                </a:cxn>
                <a:cxn ang="0">
                  <a:pos x="21" y="9"/>
                </a:cxn>
              </a:cxnLst>
              <a:rect l="0" t="0" r="r" b="b"/>
              <a:pathLst>
                <a:path w="21" h="21">
                  <a:moveTo>
                    <a:pt x="21" y="9"/>
                  </a:moveTo>
                  <a:lnTo>
                    <a:pt x="21" y="9"/>
                  </a:lnTo>
                  <a:lnTo>
                    <a:pt x="21" y="14"/>
                  </a:lnTo>
                  <a:lnTo>
                    <a:pt x="17" y="16"/>
                  </a:lnTo>
                  <a:lnTo>
                    <a:pt x="15" y="18"/>
                  </a:lnTo>
                  <a:lnTo>
                    <a:pt x="10" y="21"/>
                  </a:lnTo>
                  <a:lnTo>
                    <a:pt x="8" y="18"/>
                  </a:lnTo>
                  <a:lnTo>
                    <a:pt x="3" y="16"/>
                  </a:lnTo>
                  <a:lnTo>
                    <a:pt x="0" y="14"/>
                  </a:lnTo>
                  <a:lnTo>
                    <a:pt x="0" y="9"/>
                  </a:lnTo>
                  <a:lnTo>
                    <a:pt x="0" y="7"/>
                  </a:lnTo>
                  <a:lnTo>
                    <a:pt x="3" y="5"/>
                  </a:lnTo>
                  <a:lnTo>
                    <a:pt x="8" y="2"/>
                  </a:lnTo>
                  <a:lnTo>
                    <a:pt x="10" y="0"/>
                  </a:lnTo>
                  <a:lnTo>
                    <a:pt x="15" y="2"/>
                  </a:lnTo>
                  <a:lnTo>
                    <a:pt x="17" y="5"/>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69" name="Freeform 13"/>
            <p:cNvSpPr>
              <a:spLocks/>
            </p:cNvSpPr>
            <p:nvPr userDrawn="1"/>
          </p:nvSpPr>
          <p:spPr bwMode="auto">
            <a:xfrm>
              <a:off x="4129" y="4117"/>
              <a:ext cx="9" cy="9"/>
            </a:xfrm>
            <a:custGeom>
              <a:avLst/>
              <a:gdLst/>
              <a:ahLst/>
              <a:cxnLst>
                <a:cxn ang="0">
                  <a:pos x="21" y="9"/>
                </a:cxn>
                <a:cxn ang="0">
                  <a:pos x="21" y="9"/>
                </a:cxn>
                <a:cxn ang="0">
                  <a:pos x="21" y="12"/>
                </a:cxn>
                <a:cxn ang="0">
                  <a:pos x="17" y="18"/>
                </a:cxn>
                <a:cxn ang="0">
                  <a:pos x="15" y="20"/>
                </a:cxn>
                <a:cxn ang="0">
                  <a:pos x="10" y="20"/>
                </a:cxn>
                <a:cxn ang="0">
                  <a:pos x="8" y="20"/>
                </a:cxn>
                <a:cxn ang="0">
                  <a:pos x="3" y="18"/>
                </a:cxn>
                <a:cxn ang="0">
                  <a:pos x="0" y="12"/>
                </a:cxn>
                <a:cxn ang="0">
                  <a:pos x="0" y="9"/>
                </a:cxn>
                <a:cxn ang="0">
                  <a:pos x="0" y="4"/>
                </a:cxn>
                <a:cxn ang="0">
                  <a:pos x="3" y="2"/>
                </a:cxn>
                <a:cxn ang="0">
                  <a:pos x="8" y="0"/>
                </a:cxn>
                <a:cxn ang="0">
                  <a:pos x="10" y="0"/>
                </a:cxn>
                <a:cxn ang="0">
                  <a:pos x="15" y="0"/>
                </a:cxn>
                <a:cxn ang="0">
                  <a:pos x="17" y="2"/>
                </a:cxn>
                <a:cxn ang="0">
                  <a:pos x="21" y="4"/>
                </a:cxn>
                <a:cxn ang="0">
                  <a:pos x="21" y="9"/>
                </a:cxn>
              </a:cxnLst>
              <a:rect l="0" t="0" r="r" b="b"/>
              <a:pathLst>
                <a:path w="21" h="20">
                  <a:moveTo>
                    <a:pt x="21" y="9"/>
                  </a:moveTo>
                  <a:lnTo>
                    <a:pt x="21" y="9"/>
                  </a:lnTo>
                  <a:lnTo>
                    <a:pt x="21" y="12"/>
                  </a:lnTo>
                  <a:lnTo>
                    <a:pt x="17" y="18"/>
                  </a:lnTo>
                  <a:lnTo>
                    <a:pt x="15" y="20"/>
                  </a:lnTo>
                  <a:lnTo>
                    <a:pt x="10" y="20"/>
                  </a:lnTo>
                  <a:lnTo>
                    <a:pt x="8" y="20"/>
                  </a:lnTo>
                  <a:lnTo>
                    <a:pt x="3" y="18"/>
                  </a:lnTo>
                  <a:lnTo>
                    <a:pt x="0" y="12"/>
                  </a:lnTo>
                  <a:lnTo>
                    <a:pt x="0" y="9"/>
                  </a:lnTo>
                  <a:lnTo>
                    <a:pt x="0" y="4"/>
                  </a:lnTo>
                  <a:lnTo>
                    <a:pt x="3" y="2"/>
                  </a:lnTo>
                  <a:lnTo>
                    <a:pt x="8" y="0"/>
                  </a:lnTo>
                  <a:lnTo>
                    <a:pt x="10" y="0"/>
                  </a:lnTo>
                  <a:lnTo>
                    <a:pt x="15" y="0"/>
                  </a:lnTo>
                  <a:lnTo>
                    <a:pt x="17" y="2"/>
                  </a:lnTo>
                  <a:lnTo>
                    <a:pt x="21" y="4"/>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0" name="Freeform 14"/>
            <p:cNvSpPr>
              <a:spLocks/>
            </p:cNvSpPr>
            <p:nvPr userDrawn="1"/>
          </p:nvSpPr>
          <p:spPr bwMode="auto">
            <a:xfrm>
              <a:off x="4129" y="4143"/>
              <a:ext cx="9" cy="10"/>
            </a:xfrm>
            <a:custGeom>
              <a:avLst/>
              <a:gdLst/>
              <a:ahLst/>
              <a:cxnLst>
                <a:cxn ang="0">
                  <a:pos x="21" y="11"/>
                </a:cxn>
                <a:cxn ang="0">
                  <a:pos x="21" y="11"/>
                </a:cxn>
                <a:cxn ang="0">
                  <a:pos x="21" y="15"/>
                </a:cxn>
                <a:cxn ang="0">
                  <a:pos x="17" y="17"/>
                </a:cxn>
                <a:cxn ang="0">
                  <a:pos x="15" y="20"/>
                </a:cxn>
                <a:cxn ang="0">
                  <a:pos x="10" y="20"/>
                </a:cxn>
                <a:cxn ang="0">
                  <a:pos x="8" y="20"/>
                </a:cxn>
                <a:cxn ang="0">
                  <a:pos x="3" y="17"/>
                </a:cxn>
                <a:cxn ang="0">
                  <a:pos x="0" y="15"/>
                </a:cxn>
                <a:cxn ang="0">
                  <a:pos x="0" y="11"/>
                </a:cxn>
                <a:cxn ang="0">
                  <a:pos x="0" y="8"/>
                </a:cxn>
                <a:cxn ang="0">
                  <a:pos x="3" y="2"/>
                </a:cxn>
                <a:cxn ang="0">
                  <a:pos x="8" y="0"/>
                </a:cxn>
                <a:cxn ang="0">
                  <a:pos x="10" y="0"/>
                </a:cxn>
                <a:cxn ang="0">
                  <a:pos x="15" y="0"/>
                </a:cxn>
                <a:cxn ang="0">
                  <a:pos x="17" y="2"/>
                </a:cxn>
                <a:cxn ang="0">
                  <a:pos x="21" y="8"/>
                </a:cxn>
                <a:cxn ang="0">
                  <a:pos x="21" y="11"/>
                </a:cxn>
              </a:cxnLst>
              <a:rect l="0" t="0" r="r" b="b"/>
              <a:pathLst>
                <a:path w="21" h="20">
                  <a:moveTo>
                    <a:pt x="21" y="11"/>
                  </a:moveTo>
                  <a:lnTo>
                    <a:pt x="21" y="11"/>
                  </a:lnTo>
                  <a:lnTo>
                    <a:pt x="21" y="15"/>
                  </a:lnTo>
                  <a:lnTo>
                    <a:pt x="17" y="17"/>
                  </a:lnTo>
                  <a:lnTo>
                    <a:pt x="15" y="20"/>
                  </a:lnTo>
                  <a:lnTo>
                    <a:pt x="10" y="20"/>
                  </a:lnTo>
                  <a:lnTo>
                    <a:pt x="8" y="20"/>
                  </a:lnTo>
                  <a:lnTo>
                    <a:pt x="3" y="17"/>
                  </a:lnTo>
                  <a:lnTo>
                    <a:pt x="0" y="15"/>
                  </a:lnTo>
                  <a:lnTo>
                    <a:pt x="0" y="11"/>
                  </a:lnTo>
                  <a:lnTo>
                    <a:pt x="0" y="8"/>
                  </a:lnTo>
                  <a:lnTo>
                    <a:pt x="3" y="2"/>
                  </a:lnTo>
                  <a:lnTo>
                    <a:pt x="8" y="0"/>
                  </a:lnTo>
                  <a:lnTo>
                    <a:pt x="10" y="0"/>
                  </a:lnTo>
                  <a:lnTo>
                    <a:pt x="15" y="0"/>
                  </a:lnTo>
                  <a:lnTo>
                    <a:pt x="17" y="2"/>
                  </a:lnTo>
                  <a:lnTo>
                    <a:pt x="21" y="8"/>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1" name="Freeform 15"/>
            <p:cNvSpPr>
              <a:spLocks/>
            </p:cNvSpPr>
            <p:nvPr userDrawn="1"/>
          </p:nvSpPr>
          <p:spPr bwMode="auto">
            <a:xfrm>
              <a:off x="4129" y="4172"/>
              <a:ext cx="9" cy="8"/>
            </a:xfrm>
            <a:custGeom>
              <a:avLst/>
              <a:gdLst/>
              <a:ahLst/>
              <a:cxnLst>
                <a:cxn ang="0">
                  <a:pos x="21" y="9"/>
                </a:cxn>
                <a:cxn ang="0">
                  <a:pos x="21" y="9"/>
                </a:cxn>
                <a:cxn ang="0">
                  <a:pos x="21" y="15"/>
                </a:cxn>
                <a:cxn ang="0">
                  <a:pos x="17" y="18"/>
                </a:cxn>
                <a:cxn ang="0">
                  <a:pos x="15" y="19"/>
                </a:cxn>
                <a:cxn ang="0">
                  <a:pos x="10" y="19"/>
                </a:cxn>
                <a:cxn ang="0">
                  <a:pos x="8" y="19"/>
                </a:cxn>
                <a:cxn ang="0">
                  <a:pos x="3" y="18"/>
                </a:cxn>
                <a:cxn ang="0">
                  <a:pos x="0" y="15"/>
                </a:cxn>
                <a:cxn ang="0">
                  <a:pos x="0" y="9"/>
                </a:cxn>
                <a:cxn ang="0">
                  <a:pos x="0" y="7"/>
                </a:cxn>
                <a:cxn ang="0">
                  <a:pos x="3" y="4"/>
                </a:cxn>
                <a:cxn ang="0">
                  <a:pos x="8" y="2"/>
                </a:cxn>
                <a:cxn ang="0">
                  <a:pos x="10" y="0"/>
                </a:cxn>
                <a:cxn ang="0">
                  <a:pos x="15" y="2"/>
                </a:cxn>
                <a:cxn ang="0">
                  <a:pos x="17" y="4"/>
                </a:cxn>
                <a:cxn ang="0">
                  <a:pos x="21" y="7"/>
                </a:cxn>
                <a:cxn ang="0">
                  <a:pos x="21" y="9"/>
                </a:cxn>
              </a:cxnLst>
              <a:rect l="0" t="0" r="r" b="b"/>
              <a:pathLst>
                <a:path w="21" h="19">
                  <a:moveTo>
                    <a:pt x="21" y="9"/>
                  </a:moveTo>
                  <a:lnTo>
                    <a:pt x="21" y="9"/>
                  </a:lnTo>
                  <a:lnTo>
                    <a:pt x="21" y="15"/>
                  </a:lnTo>
                  <a:lnTo>
                    <a:pt x="17" y="18"/>
                  </a:lnTo>
                  <a:lnTo>
                    <a:pt x="15" y="19"/>
                  </a:lnTo>
                  <a:lnTo>
                    <a:pt x="10" y="19"/>
                  </a:lnTo>
                  <a:lnTo>
                    <a:pt x="8" y="19"/>
                  </a:lnTo>
                  <a:lnTo>
                    <a:pt x="3" y="18"/>
                  </a:lnTo>
                  <a:lnTo>
                    <a:pt x="0" y="15"/>
                  </a:lnTo>
                  <a:lnTo>
                    <a:pt x="0" y="9"/>
                  </a:lnTo>
                  <a:lnTo>
                    <a:pt x="0" y="7"/>
                  </a:lnTo>
                  <a:lnTo>
                    <a:pt x="3" y="4"/>
                  </a:lnTo>
                  <a:lnTo>
                    <a:pt x="8" y="2"/>
                  </a:lnTo>
                  <a:lnTo>
                    <a:pt x="10" y="0"/>
                  </a:lnTo>
                  <a:lnTo>
                    <a:pt x="15" y="2"/>
                  </a:lnTo>
                  <a:lnTo>
                    <a:pt x="17" y="4"/>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2" name="Freeform 16"/>
            <p:cNvSpPr>
              <a:spLocks/>
            </p:cNvSpPr>
            <p:nvPr userDrawn="1"/>
          </p:nvSpPr>
          <p:spPr bwMode="auto">
            <a:xfrm>
              <a:off x="4129" y="3923"/>
              <a:ext cx="9" cy="10"/>
            </a:xfrm>
            <a:custGeom>
              <a:avLst/>
              <a:gdLst/>
              <a:ahLst/>
              <a:cxnLst>
                <a:cxn ang="0">
                  <a:pos x="21" y="12"/>
                </a:cxn>
                <a:cxn ang="0">
                  <a:pos x="21" y="12"/>
                </a:cxn>
                <a:cxn ang="0">
                  <a:pos x="21" y="15"/>
                </a:cxn>
                <a:cxn ang="0">
                  <a:pos x="17" y="17"/>
                </a:cxn>
                <a:cxn ang="0">
                  <a:pos x="15" y="19"/>
                </a:cxn>
                <a:cxn ang="0">
                  <a:pos x="10" y="22"/>
                </a:cxn>
                <a:cxn ang="0">
                  <a:pos x="8" y="19"/>
                </a:cxn>
                <a:cxn ang="0">
                  <a:pos x="3" y="17"/>
                </a:cxn>
                <a:cxn ang="0">
                  <a:pos x="0" y="15"/>
                </a:cxn>
                <a:cxn ang="0">
                  <a:pos x="0" y="12"/>
                </a:cxn>
                <a:cxn ang="0">
                  <a:pos x="0" y="7"/>
                </a:cxn>
                <a:cxn ang="0">
                  <a:pos x="3" y="5"/>
                </a:cxn>
                <a:cxn ang="0">
                  <a:pos x="8" y="2"/>
                </a:cxn>
                <a:cxn ang="0">
                  <a:pos x="10" y="0"/>
                </a:cxn>
                <a:cxn ang="0">
                  <a:pos x="15" y="2"/>
                </a:cxn>
                <a:cxn ang="0">
                  <a:pos x="17" y="5"/>
                </a:cxn>
                <a:cxn ang="0">
                  <a:pos x="21" y="7"/>
                </a:cxn>
                <a:cxn ang="0">
                  <a:pos x="21" y="12"/>
                </a:cxn>
              </a:cxnLst>
              <a:rect l="0" t="0" r="r" b="b"/>
              <a:pathLst>
                <a:path w="21" h="22">
                  <a:moveTo>
                    <a:pt x="21" y="12"/>
                  </a:moveTo>
                  <a:lnTo>
                    <a:pt x="21" y="12"/>
                  </a:lnTo>
                  <a:lnTo>
                    <a:pt x="21" y="15"/>
                  </a:lnTo>
                  <a:lnTo>
                    <a:pt x="17" y="17"/>
                  </a:lnTo>
                  <a:lnTo>
                    <a:pt x="15" y="19"/>
                  </a:lnTo>
                  <a:lnTo>
                    <a:pt x="10" y="22"/>
                  </a:lnTo>
                  <a:lnTo>
                    <a:pt x="8" y="19"/>
                  </a:lnTo>
                  <a:lnTo>
                    <a:pt x="3" y="17"/>
                  </a:lnTo>
                  <a:lnTo>
                    <a:pt x="0" y="15"/>
                  </a:lnTo>
                  <a:lnTo>
                    <a:pt x="0" y="12"/>
                  </a:lnTo>
                  <a:lnTo>
                    <a:pt x="0" y="7"/>
                  </a:lnTo>
                  <a:lnTo>
                    <a:pt x="3" y="5"/>
                  </a:lnTo>
                  <a:lnTo>
                    <a:pt x="8" y="2"/>
                  </a:lnTo>
                  <a:lnTo>
                    <a:pt x="10" y="0"/>
                  </a:lnTo>
                  <a:lnTo>
                    <a:pt x="15" y="2"/>
                  </a:lnTo>
                  <a:lnTo>
                    <a:pt x="17" y="5"/>
                  </a:lnTo>
                  <a:lnTo>
                    <a:pt x="21" y="7"/>
                  </a:lnTo>
                  <a:lnTo>
                    <a:pt x="21" y="12"/>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3" name="Freeform 17"/>
            <p:cNvSpPr>
              <a:spLocks/>
            </p:cNvSpPr>
            <p:nvPr userDrawn="1"/>
          </p:nvSpPr>
          <p:spPr bwMode="auto">
            <a:xfrm>
              <a:off x="4129" y="3951"/>
              <a:ext cx="9" cy="9"/>
            </a:xfrm>
            <a:custGeom>
              <a:avLst/>
              <a:gdLst/>
              <a:ahLst/>
              <a:cxnLst>
                <a:cxn ang="0">
                  <a:pos x="21" y="11"/>
                </a:cxn>
                <a:cxn ang="0">
                  <a:pos x="21" y="11"/>
                </a:cxn>
                <a:cxn ang="0">
                  <a:pos x="21" y="13"/>
                </a:cxn>
                <a:cxn ang="0">
                  <a:pos x="17" y="18"/>
                </a:cxn>
                <a:cxn ang="0">
                  <a:pos x="15" y="20"/>
                </a:cxn>
                <a:cxn ang="0">
                  <a:pos x="10" y="20"/>
                </a:cxn>
                <a:cxn ang="0">
                  <a:pos x="8" y="20"/>
                </a:cxn>
                <a:cxn ang="0">
                  <a:pos x="3" y="18"/>
                </a:cxn>
                <a:cxn ang="0">
                  <a:pos x="0" y="13"/>
                </a:cxn>
                <a:cxn ang="0">
                  <a:pos x="0" y="11"/>
                </a:cxn>
                <a:cxn ang="0">
                  <a:pos x="0" y="5"/>
                </a:cxn>
                <a:cxn ang="0">
                  <a:pos x="3" y="2"/>
                </a:cxn>
                <a:cxn ang="0">
                  <a:pos x="8" y="0"/>
                </a:cxn>
                <a:cxn ang="0">
                  <a:pos x="10" y="0"/>
                </a:cxn>
                <a:cxn ang="0">
                  <a:pos x="15" y="0"/>
                </a:cxn>
                <a:cxn ang="0">
                  <a:pos x="17" y="2"/>
                </a:cxn>
                <a:cxn ang="0">
                  <a:pos x="21" y="5"/>
                </a:cxn>
                <a:cxn ang="0">
                  <a:pos x="21" y="11"/>
                </a:cxn>
              </a:cxnLst>
              <a:rect l="0" t="0" r="r" b="b"/>
              <a:pathLst>
                <a:path w="21" h="20">
                  <a:moveTo>
                    <a:pt x="21" y="11"/>
                  </a:moveTo>
                  <a:lnTo>
                    <a:pt x="21" y="11"/>
                  </a:lnTo>
                  <a:lnTo>
                    <a:pt x="21" y="13"/>
                  </a:lnTo>
                  <a:lnTo>
                    <a:pt x="17" y="18"/>
                  </a:lnTo>
                  <a:lnTo>
                    <a:pt x="15" y="20"/>
                  </a:lnTo>
                  <a:lnTo>
                    <a:pt x="10" y="20"/>
                  </a:lnTo>
                  <a:lnTo>
                    <a:pt x="8" y="20"/>
                  </a:lnTo>
                  <a:lnTo>
                    <a:pt x="3" y="18"/>
                  </a:lnTo>
                  <a:lnTo>
                    <a:pt x="0" y="13"/>
                  </a:lnTo>
                  <a:lnTo>
                    <a:pt x="0" y="11"/>
                  </a:lnTo>
                  <a:lnTo>
                    <a:pt x="0" y="5"/>
                  </a:lnTo>
                  <a:lnTo>
                    <a:pt x="3" y="2"/>
                  </a:lnTo>
                  <a:lnTo>
                    <a:pt x="8" y="0"/>
                  </a:lnTo>
                  <a:lnTo>
                    <a:pt x="10" y="0"/>
                  </a:lnTo>
                  <a:lnTo>
                    <a:pt x="15" y="0"/>
                  </a:lnTo>
                  <a:lnTo>
                    <a:pt x="17" y="2"/>
                  </a:lnTo>
                  <a:lnTo>
                    <a:pt x="21" y="5"/>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4" name="Freeform 18"/>
            <p:cNvSpPr>
              <a:spLocks/>
            </p:cNvSpPr>
            <p:nvPr userDrawn="1"/>
          </p:nvSpPr>
          <p:spPr bwMode="auto">
            <a:xfrm>
              <a:off x="4129" y="3979"/>
              <a:ext cx="9" cy="9"/>
            </a:xfrm>
            <a:custGeom>
              <a:avLst/>
              <a:gdLst/>
              <a:ahLst/>
              <a:cxnLst>
                <a:cxn ang="0">
                  <a:pos x="21" y="10"/>
                </a:cxn>
                <a:cxn ang="0">
                  <a:pos x="21" y="10"/>
                </a:cxn>
                <a:cxn ang="0">
                  <a:pos x="21" y="15"/>
                </a:cxn>
                <a:cxn ang="0">
                  <a:pos x="17" y="17"/>
                </a:cxn>
                <a:cxn ang="0">
                  <a:pos x="15" y="20"/>
                </a:cxn>
                <a:cxn ang="0">
                  <a:pos x="10" y="20"/>
                </a:cxn>
                <a:cxn ang="0">
                  <a:pos x="8" y="20"/>
                </a:cxn>
                <a:cxn ang="0">
                  <a:pos x="3" y="17"/>
                </a:cxn>
                <a:cxn ang="0">
                  <a:pos x="0" y="15"/>
                </a:cxn>
                <a:cxn ang="0">
                  <a:pos x="0" y="10"/>
                </a:cxn>
                <a:cxn ang="0">
                  <a:pos x="0" y="8"/>
                </a:cxn>
                <a:cxn ang="0">
                  <a:pos x="3" y="3"/>
                </a:cxn>
                <a:cxn ang="0">
                  <a:pos x="8" y="0"/>
                </a:cxn>
                <a:cxn ang="0">
                  <a:pos x="10" y="0"/>
                </a:cxn>
                <a:cxn ang="0">
                  <a:pos x="15" y="0"/>
                </a:cxn>
                <a:cxn ang="0">
                  <a:pos x="17" y="3"/>
                </a:cxn>
                <a:cxn ang="0">
                  <a:pos x="21" y="8"/>
                </a:cxn>
                <a:cxn ang="0">
                  <a:pos x="21" y="10"/>
                </a:cxn>
              </a:cxnLst>
              <a:rect l="0" t="0" r="r" b="b"/>
              <a:pathLst>
                <a:path w="21" h="20">
                  <a:moveTo>
                    <a:pt x="21" y="10"/>
                  </a:moveTo>
                  <a:lnTo>
                    <a:pt x="21" y="10"/>
                  </a:lnTo>
                  <a:lnTo>
                    <a:pt x="21" y="15"/>
                  </a:lnTo>
                  <a:lnTo>
                    <a:pt x="17" y="17"/>
                  </a:lnTo>
                  <a:lnTo>
                    <a:pt x="15" y="20"/>
                  </a:lnTo>
                  <a:lnTo>
                    <a:pt x="10" y="20"/>
                  </a:lnTo>
                  <a:lnTo>
                    <a:pt x="8" y="20"/>
                  </a:lnTo>
                  <a:lnTo>
                    <a:pt x="3" y="17"/>
                  </a:lnTo>
                  <a:lnTo>
                    <a:pt x="0" y="15"/>
                  </a:lnTo>
                  <a:lnTo>
                    <a:pt x="0" y="10"/>
                  </a:lnTo>
                  <a:lnTo>
                    <a:pt x="0" y="8"/>
                  </a:lnTo>
                  <a:lnTo>
                    <a:pt x="3" y="3"/>
                  </a:lnTo>
                  <a:lnTo>
                    <a:pt x="8" y="0"/>
                  </a:lnTo>
                  <a:lnTo>
                    <a:pt x="10" y="0"/>
                  </a:lnTo>
                  <a:lnTo>
                    <a:pt x="15" y="0"/>
                  </a:lnTo>
                  <a:lnTo>
                    <a:pt x="17" y="3"/>
                  </a:lnTo>
                  <a:lnTo>
                    <a:pt x="21" y="8"/>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5" name="Freeform 19"/>
            <p:cNvSpPr>
              <a:spLocks/>
            </p:cNvSpPr>
            <p:nvPr userDrawn="1"/>
          </p:nvSpPr>
          <p:spPr bwMode="auto">
            <a:xfrm>
              <a:off x="4129" y="4006"/>
              <a:ext cx="9" cy="10"/>
            </a:xfrm>
            <a:custGeom>
              <a:avLst/>
              <a:gdLst/>
              <a:ahLst/>
              <a:cxnLst>
                <a:cxn ang="0">
                  <a:pos x="21" y="10"/>
                </a:cxn>
                <a:cxn ang="0">
                  <a:pos x="21" y="10"/>
                </a:cxn>
                <a:cxn ang="0">
                  <a:pos x="21" y="14"/>
                </a:cxn>
                <a:cxn ang="0">
                  <a:pos x="17" y="17"/>
                </a:cxn>
                <a:cxn ang="0">
                  <a:pos x="15" y="20"/>
                </a:cxn>
                <a:cxn ang="0">
                  <a:pos x="10" y="23"/>
                </a:cxn>
                <a:cxn ang="0">
                  <a:pos x="8" y="20"/>
                </a:cxn>
                <a:cxn ang="0">
                  <a:pos x="3" y="17"/>
                </a:cxn>
                <a:cxn ang="0">
                  <a:pos x="0" y="14"/>
                </a:cxn>
                <a:cxn ang="0">
                  <a:pos x="0" y="10"/>
                </a:cxn>
                <a:cxn ang="0">
                  <a:pos x="0" y="7"/>
                </a:cxn>
                <a:cxn ang="0">
                  <a:pos x="3" y="5"/>
                </a:cxn>
                <a:cxn ang="0">
                  <a:pos x="8" y="2"/>
                </a:cxn>
                <a:cxn ang="0">
                  <a:pos x="10" y="0"/>
                </a:cxn>
                <a:cxn ang="0">
                  <a:pos x="15" y="2"/>
                </a:cxn>
                <a:cxn ang="0">
                  <a:pos x="17" y="5"/>
                </a:cxn>
                <a:cxn ang="0">
                  <a:pos x="21" y="7"/>
                </a:cxn>
                <a:cxn ang="0">
                  <a:pos x="21" y="10"/>
                </a:cxn>
              </a:cxnLst>
              <a:rect l="0" t="0" r="r" b="b"/>
              <a:pathLst>
                <a:path w="21" h="23">
                  <a:moveTo>
                    <a:pt x="21" y="10"/>
                  </a:moveTo>
                  <a:lnTo>
                    <a:pt x="21" y="10"/>
                  </a:lnTo>
                  <a:lnTo>
                    <a:pt x="21" y="14"/>
                  </a:lnTo>
                  <a:lnTo>
                    <a:pt x="17" y="17"/>
                  </a:lnTo>
                  <a:lnTo>
                    <a:pt x="15" y="20"/>
                  </a:lnTo>
                  <a:lnTo>
                    <a:pt x="10" y="23"/>
                  </a:lnTo>
                  <a:lnTo>
                    <a:pt x="8" y="20"/>
                  </a:lnTo>
                  <a:lnTo>
                    <a:pt x="3" y="17"/>
                  </a:lnTo>
                  <a:lnTo>
                    <a:pt x="0" y="14"/>
                  </a:lnTo>
                  <a:lnTo>
                    <a:pt x="0" y="10"/>
                  </a:lnTo>
                  <a:lnTo>
                    <a:pt x="0" y="7"/>
                  </a:lnTo>
                  <a:lnTo>
                    <a:pt x="3" y="5"/>
                  </a:lnTo>
                  <a:lnTo>
                    <a:pt x="8" y="2"/>
                  </a:lnTo>
                  <a:lnTo>
                    <a:pt x="10" y="0"/>
                  </a:lnTo>
                  <a:lnTo>
                    <a:pt x="15" y="2"/>
                  </a:lnTo>
                  <a:lnTo>
                    <a:pt x="17" y="5"/>
                  </a:lnTo>
                  <a:lnTo>
                    <a:pt x="21" y="7"/>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6" name="Freeform 20"/>
            <p:cNvSpPr>
              <a:spLocks/>
            </p:cNvSpPr>
            <p:nvPr userDrawn="1"/>
          </p:nvSpPr>
          <p:spPr bwMode="auto">
            <a:xfrm>
              <a:off x="4129" y="4034"/>
              <a:ext cx="9" cy="9"/>
            </a:xfrm>
            <a:custGeom>
              <a:avLst/>
              <a:gdLst/>
              <a:ahLst/>
              <a:cxnLst>
                <a:cxn ang="0">
                  <a:pos x="21" y="9"/>
                </a:cxn>
                <a:cxn ang="0">
                  <a:pos x="21" y="9"/>
                </a:cxn>
                <a:cxn ang="0">
                  <a:pos x="21" y="12"/>
                </a:cxn>
                <a:cxn ang="0">
                  <a:pos x="17" y="17"/>
                </a:cxn>
                <a:cxn ang="0">
                  <a:pos x="15" y="18"/>
                </a:cxn>
                <a:cxn ang="0">
                  <a:pos x="10" y="18"/>
                </a:cxn>
                <a:cxn ang="0">
                  <a:pos x="8" y="18"/>
                </a:cxn>
                <a:cxn ang="0">
                  <a:pos x="3" y="17"/>
                </a:cxn>
                <a:cxn ang="0">
                  <a:pos x="0" y="12"/>
                </a:cxn>
                <a:cxn ang="0">
                  <a:pos x="0" y="9"/>
                </a:cxn>
                <a:cxn ang="0">
                  <a:pos x="0" y="5"/>
                </a:cxn>
                <a:cxn ang="0">
                  <a:pos x="3" y="3"/>
                </a:cxn>
                <a:cxn ang="0">
                  <a:pos x="8" y="0"/>
                </a:cxn>
                <a:cxn ang="0">
                  <a:pos x="10" y="0"/>
                </a:cxn>
                <a:cxn ang="0">
                  <a:pos x="15" y="0"/>
                </a:cxn>
                <a:cxn ang="0">
                  <a:pos x="17" y="3"/>
                </a:cxn>
                <a:cxn ang="0">
                  <a:pos x="21" y="5"/>
                </a:cxn>
                <a:cxn ang="0">
                  <a:pos x="21" y="9"/>
                </a:cxn>
              </a:cxnLst>
              <a:rect l="0" t="0" r="r" b="b"/>
              <a:pathLst>
                <a:path w="21" h="18">
                  <a:moveTo>
                    <a:pt x="21" y="9"/>
                  </a:moveTo>
                  <a:lnTo>
                    <a:pt x="21" y="9"/>
                  </a:lnTo>
                  <a:lnTo>
                    <a:pt x="21" y="12"/>
                  </a:lnTo>
                  <a:lnTo>
                    <a:pt x="17" y="17"/>
                  </a:lnTo>
                  <a:lnTo>
                    <a:pt x="15" y="18"/>
                  </a:lnTo>
                  <a:lnTo>
                    <a:pt x="10" y="18"/>
                  </a:lnTo>
                  <a:lnTo>
                    <a:pt x="8" y="18"/>
                  </a:lnTo>
                  <a:lnTo>
                    <a:pt x="3" y="17"/>
                  </a:lnTo>
                  <a:lnTo>
                    <a:pt x="0" y="12"/>
                  </a:lnTo>
                  <a:lnTo>
                    <a:pt x="0" y="9"/>
                  </a:lnTo>
                  <a:lnTo>
                    <a:pt x="0" y="5"/>
                  </a:lnTo>
                  <a:lnTo>
                    <a:pt x="3" y="3"/>
                  </a:lnTo>
                  <a:lnTo>
                    <a:pt x="8" y="0"/>
                  </a:lnTo>
                  <a:lnTo>
                    <a:pt x="10" y="0"/>
                  </a:lnTo>
                  <a:lnTo>
                    <a:pt x="15" y="0"/>
                  </a:lnTo>
                  <a:lnTo>
                    <a:pt x="17" y="3"/>
                  </a:lnTo>
                  <a:lnTo>
                    <a:pt x="21" y="5"/>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7" name="Freeform 21"/>
            <p:cNvSpPr>
              <a:spLocks/>
            </p:cNvSpPr>
            <p:nvPr userDrawn="1"/>
          </p:nvSpPr>
          <p:spPr bwMode="auto">
            <a:xfrm>
              <a:off x="4129" y="4061"/>
              <a:ext cx="9" cy="10"/>
            </a:xfrm>
            <a:custGeom>
              <a:avLst/>
              <a:gdLst/>
              <a:ahLst/>
              <a:cxnLst>
                <a:cxn ang="0">
                  <a:pos x="21" y="10"/>
                </a:cxn>
                <a:cxn ang="0">
                  <a:pos x="21" y="10"/>
                </a:cxn>
                <a:cxn ang="0">
                  <a:pos x="21" y="15"/>
                </a:cxn>
                <a:cxn ang="0">
                  <a:pos x="17" y="18"/>
                </a:cxn>
                <a:cxn ang="0">
                  <a:pos x="15" y="21"/>
                </a:cxn>
                <a:cxn ang="0">
                  <a:pos x="10" y="21"/>
                </a:cxn>
                <a:cxn ang="0">
                  <a:pos x="8" y="21"/>
                </a:cxn>
                <a:cxn ang="0">
                  <a:pos x="3" y="18"/>
                </a:cxn>
                <a:cxn ang="0">
                  <a:pos x="0" y="15"/>
                </a:cxn>
                <a:cxn ang="0">
                  <a:pos x="0" y="10"/>
                </a:cxn>
                <a:cxn ang="0">
                  <a:pos x="0" y="9"/>
                </a:cxn>
                <a:cxn ang="0">
                  <a:pos x="3" y="3"/>
                </a:cxn>
                <a:cxn ang="0">
                  <a:pos x="8" y="0"/>
                </a:cxn>
                <a:cxn ang="0">
                  <a:pos x="10" y="0"/>
                </a:cxn>
                <a:cxn ang="0">
                  <a:pos x="15" y="0"/>
                </a:cxn>
                <a:cxn ang="0">
                  <a:pos x="17" y="3"/>
                </a:cxn>
                <a:cxn ang="0">
                  <a:pos x="21" y="9"/>
                </a:cxn>
                <a:cxn ang="0">
                  <a:pos x="21" y="10"/>
                </a:cxn>
              </a:cxnLst>
              <a:rect l="0" t="0" r="r" b="b"/>
              <a:pathLst>
                <a:path w="21" h="21">
                  <a:moveTo>
                    <a:pt x="21" y="10"/>
                  </a:moveTo>
                  <a:lnTo>
                    <a:pt x="21" y="10"/>
                  </a:lnTo>
                  <a:lnTo>
                    <a:pt x="21" y="15"/>
                  </a:lnTo>
                  <a:lnTo>
                    <a:pt x="17" y="18"/>
                  </a:lnTo>
                  <a:lnTo>
                    <a:pt x="15" y="21"/>
                  </a:lnTo>
                  <a:lnTo>
                    <a:pt x="10" y="21"/>
                  </a:lnTo>
                  <a:lnTo>
                    <a:pt x="8" y="21"/>
                  </a:lnTo>
                  <a:lnTo>
                    <a:pt x="3" y="18"/>
                  </a:lnTo>
                  <a:lnTo>
                    <a:pt x="0" y="15"/>
                  </a:lnTo>
                  <a:lnTo>
                    <a:pt x="0" y="10"/>
                  </a:lnTo>
                  <a:lnTo>
                    <a:pt x="0" y="9"/>
                  </a:lnTo>
                  <a:lnTo>
                    <a:pt x="3" y="3"/>
                  </a:lnTo>
                  <a:lnTo>
                    <a:pt x="8" y="0"/>
                  </a:lnTo>
                  <a:lnTo>
                    <a:pt x="10" y="0"/>
                  </a:lnTo>
                  <a:lnTo>
                    <a:pt x="15" y="0"/>
                  </a:lnTo>
                  <a:lnTo>
                    <a:pt x="17" y="3"/>
                  </a:lnTo>
                  <a:lnTo>
                    <a:pt x="21" y="9"/>
                  </a:lnTo>
                  <a:lnTo>
                    <a:pt x="21" y="10"/>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8" name="Freeform 22"/>
            <p:cNvSpPr>
              <a:spLocks/>
            </p:cNvSpPr>
            <p:nvPr userDrawn="1"/>
          </p:nvSpPr>
          <p:spPr bwMode="auto">
            <a:xfrm>
              <a:off x="4129" y="4089"/>
              <a:ext cx="9" cy="9"/>
            </a:xfrm>
            <a:custGeom>
              <a:avLst/>
              <a:gdLst/>
              <a:ahLst/>
              <a:cxnLst>
                <a:cxn ang="0">
                  <a:pos x="21" y="9"/>
                </a:cxn>
                <a:cxn ang="0">
                  <a:pos x="21" y="9"/>
                </a:cxn>
                <a:cxn ang="0">
                  <a:pos x="21" y="14"/>
                </a:cxn>
                <a:cxn ang="0">
                  <a:pos x="17" y="16"/>
                </a:cxn>
                <a:cxn ang="0">
                  <a:pos x="15" y="18"/>
                </a:cxn>
                <a:cxn ang="0">
                  <a:pos x="10" y="21"/>
                </a:cxn>
                <a:cxn ang="0">
                  <a:pos x="8" y="18"/>
                </a:cxn>
                <a:cxn ang="0">
                  <a:pos x="3" y="16"/>
                </a:cxn>
                <a:cxn ang="0">
                  <a:pos x="0" y="14"/>
                </a:cxn>
                <a:cxn ang="0">
                  <a:pos x="0" y="9"/>
                </a:cxn>
                <a:cxn ang="0">
                  <a:pos x="0" y="7"/>
                </a:cxn>
                <a:cxn ang="0">
                  <a:pos x="3" y="5"/>
                </a:cxn>
                <a:cxn ang="0">
                  <a:pos x="8" y="2"/>
                </a:cxn>
                <a:cxn ang="0">
                  <a:pos x="10" y="0"/>
                </a:cxn>
                <a:cxn ang="0">
                  <a:pos x="15" y="2"/>
                </a:cxn>
                <a:cxn ang="0">
                  <a:pos x="17" y="5"/>
                </a:cxn>
                <a:cxn ang="0">
                  <a:pos x="21" y="7"/>
                </a:cxn>
                <a:cxn ang="0">
                  <a:pos x="21" y="9"/>
                </a:cxn>
              </a:cxnLst>
              <a:rect l="0" t="0" r="r" b="b"/>
              <a:pathLst>
                <a:path w="21" h="21">
                  <a:moveTo>
                    <a:pt x="21" y="9"/>
                  </a:moveTo>
                  <a:lnTo>
                    <a:pt x="21" y="9"/>
                  </a:lnTo>
                  <a:lnTo>
                    <a:pt x="21" y="14"/>
                  </a:lnTo>
                  <a:lnTo>
                    <a:pt x="17" y="16"/>
                  </a:lnTo>
                  <a:lnTo>
                    <a:pt x="15" y="18"/>
                  </a:lnTo>
                  <a:lnTo>
                    <a:pt x="10" y="21"/>
                  </a:lnTo>
                  <a:lnTo>
                    <a:pt x="8" y="18"/>
                  </a:lnTo>
                  <a:lnTo>
                    <a:pt x="3" y="16"/>
                  </a:lnTo>
                  <a:lnTo>
                    <a:pt x="0" y="14"/>
                  </a:lnTo>
                  <a:lnTo>
                    <a:pt x="0" y="9"/>
                  </a:lnTo>
                  <a:lnTo>
                    <a:pt x="0" y="7"/>
                  </a:lnTo>
                  <a:lnTo>
                    <a:pt x="3" y="5"/>
                  </a:lnTo>
                  <a:lnTo>
                    <a:pt x="8" y="2"/>
                  </a:lnTo>
                  <a:lnTo>
                    <a:pt x="10" y="0"/>
                  </a:lnTo>
                  <a:lnTo>
                    <a:pt x="15" y="2"/>
                  </a:lnTo>
                  <a:lnTo>
                    <a:pt x="17" y="5"/>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79" name="Freeform 23"/>
            <p:cNvSpPr>
              <a:spLocks/>
            </p:cNvSpPr>
            <p:nvPr userDrawn="1"/>
          </p:nvSpPr>
          <p:spPr bwMode="auto">
            <a:xfrm>
              <a:off x="4129" y="4117"/>
              <a:ext cx="9" cy="9"/>
            </a:xfrm>
            <a:custGeom>
              <a:avLst/>
              <a:gdLst/>
              <a:ahLst/>
              <a:cxnLst>
                <a:cxn ang="0">
                  <a:pos x="21" y="9"/>
                </a:cxn>
                <a:cxn ang="0">
                  <a:pos x="21" y="9"/>
                </a:cxn>
                <a:cxn ang="0">
                  <a:pos x="21" y="12"/>
                </a:cxn>
                <a:cxn ang="0">
                  <a:pos x="17" y="18"/>
                </a:cxn>
                <a:cxn ang="0">
                  <a:pos x="15" y="20"/>
                </a:cxn>
                <a:cxn ang="0">
                  <a:pos x="10" y="20"/>
                </a:cxn>
                <a:cxn ang="0">
                  <a:pos x="8" y="20"/>
                </a:cxn>
                <a:cxn ang="0">
                  <a:pos x="3" y="18"/>
                </a:cxn>
                <a:cxn ang="0">
                  <a:pos x="0" y="12"/>
                </a:cxn>
                <a:cxn ang="0">
                  <a:pos x="0" y="9"/>
                </a:cxn>
                <a:cxn ang="0">
                  <a:pos x="0" y="4"/>
                </a:cxn>
                <a:cxn ang="0">
                  <a:pos x="3" y="2"/>
                </a:cxn>
                <a:cxn ang="0">
                  <a:pos x="8" y="0"/>
                </a:cxn>
                <a:cxn ang="0">
                  <a:pos x="10" y="0"/>
                </a:cxn>
                <a:cxn ang="0">
                  <a:pos x="15" y="0"/>
                </a:cxn>
                <a:cxn ang="0">
                  <a:pos x="17" y="2"/>
                </a:cxn>
                <a:cxn ang="0">
                  <a:pos x="21" y="4"/>
                </a:cxn>
                <a:cxn ang="0">
                  <a:pos x="21" y="9"/>
                </a:cxn>
              </a:cxnLst>
              <a:rect l="0" t="0" r="r" b="b"/>
              <a:pathLst>
                <a:path w="21" h="20">
                  <a:moveTo>
                    <a:pt x="21" y="9"/>
                  </a:moveTo>
                  <a:lnTo>
                    <a:pt x="21" y="9"/>
                  </a:lnTo>
                  <a:lnTo>
                    <a:pt x="21" y="12"/>
                  </a:lnTo>
                  <a:lnTo>
                    <a:pt x="17" y="18"/>
                  </a:lnTo>
                  <a:lnTo>
                    <a:pt x="15" y="20"/>
                  </a:lnTo>
                  <a:lnTo>
                    <a:pt x="10" y="20"/>
                  </a:lnTo>
                  <a:lnTo>
                    <a:pt x="8" y="20"/>
                  </a:lnTo>
                  <a:lnTo>
                    <a:pt x="3" y="18"/>
                  </a:lnTo>
                  <a:lnTo>
                    <a:pt x="0" y="12"/>
                  </a:lnTo>
                  <a:lnTo>
                    <a:pt x="0" y="9"/>
                  </a:lnTo>
                  <a:lnTo>
                    <a:pt x="0" y="4"/>
                  </a:lnTo>
                  <a:lnTo>
                    <a:pt x="3" y="2"/>
                  </a:lnTo>
                  <a:lnTo>
                    <a:pt x="8" y="0"/>
                  </a:lnTo>
                  <a:lnTo>
                    <a:pt x="10" y="0"/>
                  </a:lnTo>
                  <a:lnTo>
                    <a:pt x="15" y="0"/>
                  </a:lnTo>
                  <a:lnTo>
                    <a:pt x="17" y="2"/>
                  </a:lnTo>
                  <a:lnTo>
                    <a:pt x="21" y="4"/>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80" name="Freeform 24"/>
            <p:cNvSpPr>
              <a:spLocks/>
            </p:cNvSpPr>
            <p:nvPr userDrawn="1"/>
          </p:nvSpPr>
          <p:spPr bwMode="auto">
            <a:xfrm>
              <a:off x="4129" y="4143"/>
              <a:ext cx="9" cy="10"/>
            </a:xfrm>
            <a:custGeom>
              <a:avLst/>
              <a:gdLst/>
              <a:ahLst/>
              <a:cxnLst>
                <a:cxn ang="0">
                  <a:pos x="21" y="11"/>
                </a:cxn>
                <a:cxn ang="0">
                  <a:pos x="21" y="11"/>
                </a:cxn>
                <a:cxn ang="0">
                  <a:pos x="21" y="15"/>
                </a:cxn>
                <a:cxn ang="0">
                  <a:pos x="17" y="17"/>
                </a:cxn>
                <a:cxn ang="0">
                  <a:pos x="15" y="20"/>
                </a:cxn>
                <a:cxn ang="0">
                  <a:pos x="10" y="20"/>
                </a:cxn>
                <a:cxn ang="0">
                  <a:pos x="8" y="20"/>
                </a:cxn>
                <a:cxn ang="0">
                  <a:pos x="3" y="17"/>
                </a:cxn>
                <a:cxn ang="0">
                  <a:pos x="0" y="15"/>
                </a:cxn>
                <a:cxn ang="0">
                  <a:pos x="0" y="11"/>
                </a:cxn>
                <a:cxn ang="0">
                  <a:pos x="0" y="8"/>
                </a:cxn>
                <a:cxn ang="0">
                  <a:pos x="3" y="2"/>
                </a:cxn>
                <a:cxn ang="0">
                  <a:pos x="8" y="0"/>
                </a:cxn>
                <a:cxn ang="0">
                  <a:pos x="10" y="0"/>
                </a:cxn>
                <a:cxn ang="0">
                  <a:pos x="15" y="0"/>
                </a:cxn>
                <a:cxn ang="0">
                  <a:pos x="17" y="2"/>
                </a:cxn>
                <a:cxn ang="0">
                  <a:pos x="21" y="8"/>
                </a:cxn>
                <a:cxn ang="0">
                  <a:pos x="21" y="11"/>
                </a:cxn>
              </a:cxnLst>
              <a:rect l="0" t="0" r="r" b="b"/>
              <a:pathLst>
                <a:path w="21" h="20">
                  <a:moveTo>
                    <a:pt x="21" y="11"/>
                  </a:moveTo>
                  <a:lnTo>
                    <a:pt x="21" y="11"/>
                  </a:lnTo>
                  <a:lnTo>
                    <a:pt x="21" y="15"/>
                  </a:lnTo>
                  <a:lnTo>
                    <a:pt x="17" y="17"/>
                  </a:lnTo>
                  <a:lnTo>
                    <a:pt x="15" y="20"/>
                  </a:lnTo>
                  <a:lnTo>
                    <a:pt x="10" y="20"/>
                  </a:lnTo>
                  <a:lnTo>
                    <a:pt x="8" y="20"/>
                  </a:lnTo>
                  <a:lnTo>
                    <a:pt x="3" y="17"/>
                  </a:lnTo>
                  <a:lnTo>
                    <a:pt x="0" y="15"/>
                  </a:lnTo>
                  <a:lnTo>
                    <a:pt x="0" y="11"/>
                  </a:lnTo>
                  <a:lnTo>
                    <a:pt x="0" y="8"/>
                  </a:lnTo>
                  <a:lnTo>
                    <a:pt x="3" y="2"/>
                  </a:lnTo>
                  <a:lnTo>
                    <a:pt x="8" y="0"/>
                  </a:lnTo>
                  <a:lnTo>
                    <a:pt x="10" y="0"/>
                  </a:lnTo>
                  <a:lnTo>
                    <a:pt x="15" y="0"/>
                  </a:lnTo>
                  <a:lnTo>
                    <a:pt x="17" y="2"/>
                  </a:lnTo>
                  <a:lnTo>
                    <a:pt x="21" y="8"/>
                  </a:lnTo>
                  <a:lnTo>
                    <a:pt x="21" y="11"/>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sp>
          <p:nvSpPr>
            <p:cNvPr id="454681" name="Freeform 25"/>
            <p:cNvSpPr>
              <a:spLocks/>
            </p:cNvSpPr>
            <p:nvPr userDrawn="1"/>
          </p:nvSpPr>
          <p:spPr bwMode="auto">
            <a:xfrm>
              <a:off x="4129" y="4172"/>
              <a:ext cx="9" cy="8"/>
            </a:xfrm>
            <a:custGeom>
              <a:avLst/>
              <a:gdLst/>
              <a:ahLst/>
              <a:cxnLst>
                <a:cxn ang="0">
                  <a:pos x="21" y="9"/>
                </a:cxn>
                <a:cxn ang="0">
                  <a:pos x="21" y="9"/>
                </a:cxn>
                <a:cxn ang="0">
                  <a:pos x="21" y="15"/>
                </a:cxn>
                <a:cxn ang="0">
                  <a:pos x="17" y="18"/>
                </a:cxn>
                <a:cxn ang="0">
                  <a:pos x="15" y="19"/>
                </a:cxn>
                <a:cxn ang="0">
                  <a:pos x="10" y="19"/>
                </a:cxn>
                <a:cxn ang="0">
                  <a:pos x="8" y="19"/>
                </a:cxn>
                <a:cxn ang="0">
                  <a:pos x="3" y="18"/>
                </a:cxn>
                <a:cxn ang="0">
                  <a:pos x="0" y="15"/>
                </a:cxn>
                <a:cxn ang="0">
                  <a:pos x="0" y="9"/>
                </a:cxn>
                <a:cxn ang="0">
                  <a:pos x="0" y="7"/>
                </a:cxn>
                <a:cxn ang="0">
                  <a:pos x="3" y="4"/>
                </a:cxn>
                <a:cxn ang="0">
                  <a:pos x="8" y="2"/>
                </a:cxn>
                <a:cxn ang="0">
                  <a:pos x="10" y="0"/>
                </a:cxn>
                <a:cxn ang="0">
                  <a:pos x="15" y="2"/>
                </a:cxn>
                <a:cxn ang="0">
                  <a:pos x="17" y="4"/>
                </a:cxn>
                <a:cxn ang="0">
                  <a:pos x="21" y="7"/>
                </a:cxn>
                <a:cxn ang="0">
                  <a:pos x="21" y="9"/>
                </a:cxn>
              </a:cxnLst>
              <a:rect l="0" t="0" r="r" b="b"/>
              <a:pathLst>
                <a:path w="21" h="19">
                  <a:moveTo>
                    <a:pt x="21" y="9"/>
                  </a:moveTo>
                  <a:lnTo>
                    <a:pt x="21" y="9"/>
                  </a:lnTo>
                  <a:lnTo>
                    <a:pt x="21" y="15"/>
                  </a:lnTo>
                  <a:lnTo>
                    <a:pt x="17" y="18"/>
                  </a:lnTo>
                  <a:lnTo>
                    <a:pt x="15" y="19"/>
                  </a:lnTo>
                  <a:lnTo>
                    <a:pt x="10" y="19"/>
                  </a:lnTo>
                  <a:lnTo>
                    <a:pt x="8" y="19"/>
                  </a:lnTo>
                  <a:lnTo>
                    <a:pt x="3" y="18"/>
                  </a:lnTo>
                  <a:lnTo>
                    <a:pt x="0" y="15"/>
                  </a:lnTo>
                  <a:lnTo>
                    <a:pt x="0" y="9"/>
                  </a:lnTo>
                  <a:lnTo>
                    <a:pt x="0" y="7"/>
                  </a:lnTo>
                  <a:lnTo>
                    <a:pt x="3" y="4"/>
                  </a:lnTo>
                  <a:lnTo>
                    <a:pt x="8" y="2"/>
                  </a:lnTo>
                  <a:lnTo>
                    <a:pt x="10" y="0"/>
                  </a:lnTo>
                  <a:lnTo>
                    <a:pt x="15" y="2"/>
                  </a:lnTo>
                  <a:lnTo>
                    <a:pt x="17" y="4"/>
                  </a:lnTo>
                  <a:lnTo>
                    <a:pt x="21" y="7"/>
                  </a:lnTo>
                  <a:lnTo>
                    <a:pt x="21" y="9"/>
                  </a:lnTo>
                  <a:close/>
                </a:path>
              </a:pathLst>
            </a:custGeom>
            <a:solidFill>
              <a:srgbClr val="76777B"/>
            </a:solidFill>
            <a:ln w="9525">
              <a:noFill/>
              <a:round/>
              <a:headEnd/>
              <a:tailEnd/>
            </a:ln>
          </p:spPr>
          <p:txBody>
            <a:bodyPr/>
            <a:lstStyle/>
            <a:p>
              <a:pPr fontAlgn="auto">
                <a:spcBef>
                  <a:spcPts val="0"/>
                </a:spcBef>
                <a:spcAft>
                  <a:spcPts val="0"/>
                </a:spcAft>
                <a:defRPr/>
              </a:pPr>
              <a:endParaRPr lang="en-US" dirty="0">
                <a:ea typeface="Geneva" pitchFamily="28" charset="-128"/>
                <a:cs typeface="+mn-cs"/>
              </a:endParaRPr>
            </a:p>
          </p:txBody>
        </p:sp>
      </p:grpSp>
      <p:sp>
        <p:nvSpPr>
          <p:cNvPr id="454682" name="AutoShape 26"/>
          <p:cNvSpPr>
            <a:spLocks noChangeArrowheads="1"/>
          </p:cNvSpPr>
          <p:nvPr/>
        </p:nvSpPr>
        <p:spPr bwMode="auto">
          <a:xfrm>
            <a:off x="228600" y="228600"/>
            <a:ext cx="8686800" cy="914400"/>
          </a:xfrm>
          <a:prstGeom prst="roundRect">
            <a:avLst>
              <a:gd name="adj" fmla="val 16667"/>
            </a:avLst>
          </a:prstGeom>
          <a:solidFill>
            <a:srgbClr val="007B9B"/>
          </a:solidFill>
          <a:ln w="9525">
            <a:noFill/>
            <a:round/>
            <a:headEnd/>
            <a:tailEnd/>
          </a:ln>
          <a:effectLst/>
        </p:spPr>
        <p:txBody>
          <a:bodyPr wrap="none" anchor="ctr"/>
          <a:lstStyle/>
          <a:p>
            <a:pPr eaLnBrk="0" fontAlgn="auto" hangingPunct="0">
              <a:spcBef>
                <a:spcPct val="50000"/>
              </a:spcBef>
              <a:spcAft>
                <a:spcPts val="0"/>
              </a:spcAft>
              <a:defRPr/>
            </a:pPr>
            <a:endParaRPr lang="en-US" dirty="0">
              <a:ea typeface="Geneva" pitchFamily="28" charset="-128"/>
              <a:cs typeface="+mn-cs"/>
            </a:endParaRPr>
          </a:p>
        </p:txBody>
      </p:sp>
      <p:sp>
        <p:nvSpPr>
          <p:cNvPr id="63492" name="Rectangle 27"/>
          <p:cNvSpPr>
            <a:spLocks noGrp="1" noChangeArrowheads="1"/>
          </p:cNvSpPr>
          <p:nvPr>
            <p:ph type="title"/>
          </p:nvPr>
        </p:nvSpPr>
        <p:spPr bwMode="auto">
          <a:xfrm>
            <a:off x="279400" y="249238"/>
            <a:ext cx="84582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4684" name="Rectangle 28"/>
          <p:cNvSpPr>
            <a:spLocks noChangeArrowheads="1"/>
          </p:cNvSpPr>
          <p:nvPr/>
        </p:nvSpPr>
        <p:spPr bwMode="auto">
          <a:xfrm>
            <a:off x="6680200" y="3429000"/>
            <a:ext cx="184150" cy="457200"/>
          </a:xfrm>
          <a:prstGeom prst="rect">
            <a:avLst/>
          </a:prstGeom>
          <a:noFill/>
          <a:ln w="9525" algn="ctr">
            <a:noFill/>
            <a:miter lim="800000"/>
            <a:headEnd/>
            <a:tailEnd/>
          </a:ln>
          <a:effectLst/>
        </p:spPr>
        <p:txBody>
          <a:bodyPr wrap="none">
            <a:spAutoFit/>
          </a:bodyPr>
          <a:lstStyle/>
          <a:p>
            <a:pPr fontAlgn="auto">
              <a:spcBef>
                <a:spcPts val="0"/>
              </a:spcBef>
              <a:spcAft>
                <a:spcPts val="0"/>
              </a:spcAft>
              <a:defRPr/>
            </a:pPr>
            <a:endParaRPr lang="en-US" dirty="0">
              <a:ea typeface="Geneva" pitchFamily="28" charset="-128"/>
              <a:cs typeface="+mn-cs"/>
            </a:endParaRP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cs typeface="Arial" charset="0"/>
        </a:defRPr>
      </a:lvl2pPr>
      <a:lvl3pPr algn="l" rtl="0" eaLnBrk="0" fontAlgn="base" hangingPunct="0">
        <a:spcBef>
          <a:spcPct val="0"/>
        </a:spcBef>
        <a:spcAft>
          <a:spcPct val="0"/>
        </a:spcAft>
        <a:defRPr sz="2400" b="1">
          <a:solidFill>
            <a:schemeClr val="bg1"/>
          </a:solidFill>
          <a:latin typeface="Arial" charset="0"/>
          <a:cs typeface="Arial" charset="0"/>
        </a:defRPr>
      </a:lvl3pPr>
      <a:lvl4pPr algn="l" rtl="0" eaLnBrk="0" fontAlgn="base" hangingPunct="0">
        <a:spcBef>
          <a:spcPct val="0"/>
        </a:spcBef>
        <a:spcAft>
          <a:spcPct val="0"/>
        </a:spcAft>
        <a:defRPr sz="2400" b="1">
          <a:solidFill>
            <a:schemeClr val="bg1"/>
          </a:solidFill>
          <a:latin typeface="Arial" charset="0"/>
          <a:cs typeface="Arial" charset="0"/>
        </a:defRPr>
      </a:lvl4pPr>
      <a:lvl5pPr algn="l" rtl="0" eaLnBrk="0" fontAlgn="base" hangingPunct="0">
        <a:spcBef>
          <a:spcPct val="0"/>
        </a:spcBef>
        <a:spcAft>
          <a:spcPct val="0"/>
        </a:spcAft>
        <a:defRPr sz="2400" b="1">
          <a:solidFill>
            <a:schemeClr val="bg1"/>
          </a:solidFill>
          <a:latin typeface="Arial" charset="0"/>
          <a:cs typeface="Arial" charset="0"/>
        </a:defRPr>
      </a:lvl5pPr>
      <a:lvl6pPr marL="457200" algn="l" rtl="0" eaLnBrk="1" fontAlgn="base" hangingPunct="1">
        <a:spcBef>
          <a:spcPct val="0"/>
        </a:spcBef>
        <a:spcAft>
          <a:spcPct val="0"/>
        </a:spcAft>
        <a:defRPr sz="2400" b="1">
          <a:solidFill>
            <a:schemeClr val="bg1"/>
          </a:solidFill>
          <a:latin typeface="Arial" charset="0"/>
          <a:cs typeface="Arial" charset="0"/>
        </a:defRPr>
      </a:lvl6pPr>
      <a:lvl7pPr marL="914400" algn="l" rtl="0" eaLnBrk="1" fontAlgn="base" hangingPunct="1">
        <a:spcBef>
          <a:spcPct val="0"/>
        </a:spcBef>
        <a:spcAft>
          <a:spcPct val="0"/>
        </a:spcAft>
        <a:defRPr sz="2400" b="1">
          <a:solidFill>
            <a:schemeClr val="bg1"/>
          </a:solidFill>
          <a:latin typeface="Arial" charset="0"/>
          <a:cs typeface="Arial" charset="0"/>
        </a:defRPr>
      </a:lvl7pPr>
      <a:lvl8pPr marL="1371600" algn="l" rtl="0" eaLnBrk="1" fontAlgn="base" hangingPunct="1">
        <a:spcBef>
          <a:spcPct val="0"/>
        </a:spcBef>
        <a:spcAft>
          <a:spcPct val="0"/>
        </a:spcAft>
        <a:defRPr sz="2400" b="1">
          <a:solidFill>
            <a:schemeClr val="bg1"/>
          </a:solidFill>
          <a:latin typeface="Arial" charset="0"/>
          <a:cs typeface="Arial" charset="0"/>
        </a:defRPr>
      </a:lvl8pPr>
      <a:lvl9pPr marL="1828800" algn="l" rtl="0" eaLnBrk="1" fontAlgn="base" hangingPunct="1">
        <a:spcBef>
          <a:spcPct val="0"/>
        </a:spcBef>
        <a:spcAft>
          <a:spcPct val="0"/>
        </a:spcAft>
        <a:defRPr sz="2400" b="1">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defRPr sz="2400">
          <a:solidFill>
            <a:srgbClr val="525353"/>
          </a:solidFill>
          <a:latin typeface="+mn-lt"/>
          <a:ea typeface="+mn-ea"/>
          <a:cs typeface="+mn-cs"/>
        </a:defRPr>
      </a:lvl1pPr>
      <a:lvl2pPr marL="742950" indent="-285750" algn="l" rtl="0" eaLnBrk="0" fontAlgn="base" hangingPunct="0">
        <a:spcBef>
          <a:spcPct val="20000"/>
        </a:spcBef>
        <a:spcAft>
          <a:spcPct val="0"/>
        </a:spcAft>
        <a:buChar char="•"/>
        <a:defRPr>
          <a:solidFill>
            <a:srgbClr val="525353"/>
          </a:solidFill>
          <a:latin typeface="+mn-lt"/>
          <a:cs typeface="+mn-cs"/>
        </a:defRPr>
      </a:lvl2pPr>
      <a:lvl3pPr marL="1143000" indent="-228600" algn="l" rtl="0" eaLnBrk="0" fontAlgn="base" hangingPunct="0">
        <a:spcBef>
          <a:spcPct val="20000"/>
        </a:spcBef>
        <a:spcAft>
          <a:spcPct val="0"/>
        </a:spcAft>
        <a:buChar char="•"/>
        <a:defRPr>
          <a:solidFill>
            <a:srgbClr val="525353"/>
          </a:solidFill>
          <a:latin typeface="+mn-lt"/>
          <a:cs typeface="+mn-cs"/>
        </a:defRPr>
      </a:lvl3pPr>
      <a:lvl4pPr marL="1600200" indent="-228600" algn="l" rtl="0" eaLnBrk="0" fontAlgn="base" hangingPunct="0">
        <a:spcBef>
          <a:spcPct val="20000"/>
        </a:spcBef>
        <a:spcAft>
          <a:spcPct val="0"/>
        </a:spcAft>
        <a:buChar char="•"/>
        <a:defRPr>
          <a:solidFill>
            <a:srgbClr val="525353"/>
          </a:solidFill>
          <a:latin typeface="+mn-lt"/>
          <a:cs typeface="+mn-cs"/>
        </a:defRPr>
      </a:lvl4pPr>
      <a:lvl5pPr marL="2057400" indent="-228600" algn="l" rtl="0" eaLnBrk="0" fontAlgn="base" hangingPunct="0">
        <a:spcBef>
          <a:spcPct val="20000"/>
        </a:spcBef>
        <a:spcAft>
          <a:spcPct val="0"/>
        </a:spcAft>
        <a:buChar char="•"/>
        <a:defRPr>
          <a:solidFill>
            <a:srgbClr val="525353"/>
          </a:solidFill>
          <a:latin typeface="+mn-lt"/>
          <a:cs typeface="+mn-cs"/>
        </a:defRPr>
      </a:lvl5pPr>
      <a:lvl6pPr marL="2514600" indent="-228600" algn="l" rtl="0" eaLnBrk="1" fontAlgn="base" hangingPunct="1">
        <a:spcBef>
          <a:spcPct val="20000"/>
        </a:spcBef>
        <a:spcAft>
          <a:spcPct val="0"/>
        </a:spcAft>
        <a:buChar char="•"/>
        <a:defRPr>
          <a:solidFill>
            <a:srgbClr val="525353"/>
          </a:solidFill>
          <a:latin typeface="+mn-lt"/>
          <a:cs typeface="+mn-cs"/>
        </a:defRPr>
      </a:lvl6pPr>
      <a:lvl7pPr marL="2971800" indent="-228600" algn="l" rtl="0" eaLnBrk="1" fontAlgn="base" hangingPunct="1">
        <a:spcBef>
          <a:spcPct val="20000"/>
        </a:spcBef>
        <a:spcAft>
          <a:spcPct val="0"/>
        </a:spcAft>
        <a:buChar char="•"/>
        <a:defRPr>
          <a:solidFill>
            <a:srgbClr val="525353"/>
          </a:solidFill>
          <a:latin typeface="+mn-lt"/>
          <a:cs typeface="+mn-cs"/>
        </a:defRPr>
      </a:lvl7pPr>
      <a:lvl8pPr marL="3429000" indent="-228600" algn="l" rtl="0" eaLnBrk="1" fontAlgn="base" hangingPunct="1">
        <a:spcBef>
          <a:spcPct val="20000"/>
        </a:spcBef>
        <a:spcAft>
          <a:spcPct val="0"/>
        </a:spcAft>
        <a:buChar char="•"/>
        <a:defRPr>
          <a:solidFill>
            <a:srgbClr val="525353"/>
          </a:solidFill>
          <a:latin typeface="+mn-lt"/>
          <a:cs typeface="+mn-cs"/>
        </a:defRPr>
      </a:lvl8pPr>
      <a:lvl9pPr marL="3886200" indent="-228600" algn="l" rtl="0" eaLnBrk="1" fontAlgn="base" hangingPunct="1">
        <a:spcBef>
          <a:spcPct val="20000"/>
        </a:spcBef>
        <a:spcAft>
          <a:spcPct val="0"/>
        </a:spcAft>
        <a:buChar char="•"/>
        <a:defRPr>
          <a:solidFill>
            <a:srgbClr val="525353"/>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3394" name="AutoShape 2"/>
          <p:cNvSpPr>
            <a:spLocks noChangeArrowheads="1"/>
          </p:cNvSpPr>
          <p:nvPr/>
        </p:nvSpPr>
        <p:spPr bwMode="auto">
          <a:xfrm>
            <a:off x="228600" y="228600"/>
            <a:ext cx="8686800" cy="914400"/>
          </a:xfrm>
          <a:prstGeom prst="roundRect">
            <a:avLst>
              <a:gd name="adj" fmla="val 16667"/>
            </a:avLst>
          </a:prstGeom>
          <a:solidFill>
            <a:srgbClr val="DE6225"/>
          </a:solidFill>
          <a:ln w="9525">
            <a:noFill/>
            <a:round/>
            <a:headEnd/>
            <a:tailEnd/>
          </a:ln>
          <a:effectLst/>
        </p:spPr>
        <p:txBody>
          <a:bodyPr wrap="none" anchor="ctr"/>
          <a:lstStyle/>
          <a:p>
            <a:pPr eaLnBrk="0" fontAlgn="auto" hangingPunct="0">
              <a:lnSpc>
                <a:spcPct val="80000"/>
              </a:lnSpc>
              <a:spcBef>
                <a:spcPct val="50000"/>
              </a:spcBef>
              <a:spcAft>
                <a:spcPts val="0"/>
              </a:spcAft>
              <a:defRPr/>
            </a:pPr>
            <a:endParaRPr lang="en-US" dirty="0">
              <a:ea typeface="Geneva" pitchFamily="28" charset="-128"/>
              <a:cs typeface="+mn-cs"/>
            </a:endParaRPr>
          </a:p>
        </p:txBody>
      </p:sp>
      <p:sp>
        <p:nvSpPr>
          <p:cNvPr id="443395" name="Line 3"/>
          <p:cNvSpPr>
            <a:spLocks noChangeShapeType="1"/>
          </p:cNvSpPr>
          <p:nvPr/>
        </p:nvSpPr>
        <p:spPr bwMode="auto">
          <a:xfrm>
            <a:off x="458788" y="1752600"/>
            <a:ext cx="8226425" cy="0"/>
          </a:xfrm>
          <a:prstGeom prst="line">
            <a:avLst/>
          </a:prstGeom>
          <a:noFill/>
          <a:ln w="12700" cap="rnd">
            <a:solidFill>
              <a:schemeClr val="bg2"/>
            </a:solidFill>
            <a:prstDash val="sysDot"/>
            <a:round/>
            <a:headEnd/>
            <a:tailEnd/>
          </a:ln>
          <a:effectLst/>
        </p:spPr>
        <p:txBody>
          <a:bodyPr wrap="none" anchor="ctr"/>
          <a:lstStyle/>
          <a:p>
            <a:pPr fontAlgn="auto">
              <a:spcBef>
                <a:spcPts val="0"/>
              </a:spcBef>
              <a:spcAft>
                <a:spcPts val="0"/>
              </a:spcAft>
              <a:defRPr/>
            </a:pPr>
            <a:endParaRPr lang="en-US" dirty="0">
              <a:ea typeface="Geneva" pitchFamily="28" charset="-128"/>
              <a:cs typeface="+mn-cs"/>
            </a:endParaRPr>
          </a:p>
        </p:txBody>
      </p:sp>
      <p:sp>
        <p:nvSpPr>
          <p:cNvPr id="75780" name="Rectangle 4"/>
          <p:cNvSpPr>
            <a:spLocks noGrp="1" noChangeArrowheads="1"/>
          </p:cNvSpPr>
          <p:nvPr>
            <p:ph type="body" idx="1"/>
          </p:nvPr>
        </p:nvSpPr>
        <p:spPr bwMode="auto">
          <a:xfrm>
            <a:off x="382588" y="1214438"/>
            <a:ext cx="8207375"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5781" name="Picture 5" descr="scLOGO_noR_smH_3col_rgb"/>
          <p:cNvPicPr>
            <a:picLocks noChangeAspect="1" noChangeArrowheads="1"/>
          </p:cNvPicPr>
          <p:nvPr/>
        </p:nvPicPr>
        <p:blipFill>
          <a:blip r:embed="rId13" cstate="print"/>
          <a:srcRect/>
          <a:stretch>
            <a:fillRect/>
          </a:stretch>
        </p:blipFill>
        <p:spPr bwMode="auto">
          <a:xfrm>
            <a:off x="6324600" y="6083300"/>
            <a:ext cx="2667000" cy="698500"/>
          </a:xfrm>
          <a:prstGeom prst="rect">
            <a:avLst/>
          </a:prstGeom>
          <a:noFill/>
          <a:ln w="9525">
            <a:noFill/>
            <a:miter lim="800000"/>
            <a:headEnd/>
            <a:tailEnd/>
          </a:ln>
        </p:spPr>
      </p:pic>
      <p:sp>
        <p:nvSpPr>
          <p:cNvPr id="75782" name="Rectangle 6"/>
          <p:cNvSpPr>
            <a:spLocks noGrp="1" noChangeArrowheads="1"/>
          </p:cNvSpPr>
          <p:nvPr>
            <p:ph type="title"/>
          </p:nvPr>
        </p:nvSpPr>
        <p:spPr bwMode="auto">
          <a:xfrm>
            <a:off x="279400" y="249238"/>
            <a:ext cx="84582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defRPr sz="2400" b="1">
          <a:solidFill>
            <a:srgbClr val="525353"/>
          </a:solidFill>
          <a:latin typeface="+mn-lt"/>
          <a:ea typeface="+mn-ea"/>
          <a:cs typeface="+mn-cs"/>
        </a:defRPr>
      </a:lvl1pPr>
      <a:lvl2pPr marL="742950" indent="-285750" algn="l" rtl="0" eaLnBrk="0" fontAlgn="base" hangingPunct="0">
        <a:spcBef>
          <a:spcPct val="20000"/>
        </a:spcBef>
        <a:spcAft>
          <a:spcPct val="0"/>
        </a:spcAft>
        <a:buChar char="•"/>
        <a:defRPr>
          <a:solidFill>
            <a:srgbClr val="525353"/>
          </a:solidFill>
          <a:latin typeface="+mn-lt"/>
        </a:defRPr>
      </a:lvl2pPr>
      <a:lvl3pPr marL="1143000" indent="-228600" algn="l" rtl="0" eaLnBrk="0" fontAlgn="base" hangingPunct="0">
        <a:spcBef>
          <a:spcPct val="20000"/>
        </a:spcBef>
        <a:spcAft>
          <a:spcPct val="0"/>
        </a:spcAft>
        <a:buChar char="•"/>
        <a:defRPr>
          <a:solidFill>
            <a:srgbClr val="525353"/>
          </a:solidFill>
          <a:latin typeface="+mn-lt"/>
        </a:defRPr>
      </a:lvl3pPr>
      <a:lvl4pPr marL="1600200" indent="-228600" algn="l" rtl="0" eaLnBrk="0" fontAlgn="base" hangingPunct="0">
        <a:spcBef>
          <a:spcPct val="20000"/>
        </a:spcBef>
        <a:spcAft>
          <a:spcPct val="0"/>
        </a:spcAft>
        <a:buChar char="•"/>
        <a:defRPr>
          <a:solidFill>
            <a:srgbClr val="525353"/>
          </a:solidFill>
          <a:latin typeface="+mn-lt"/>
        </a:defRPr>
      </a:lvl4pPr>
      <a:lvl5pPr marL="2057400" indent="-228600" algn="l" rtl="0" eaLnBrk="0" fontAlgn="base" hangingPunct="0">
        <a:spcBef>
          <a:spcPct val="20000"/>
        </a:spcBef>
        <a:spcAft>
          <a:spcPct val="0"/>
        </a:spcAft>
        <a:buChar char="•"/>
        <a:defRPr>
          <a:solidFill>
            <a:srgbClr val="525353"/>
          </a:solidFill>
          <a:latin typeface="+mn-lt"/>
        </a:defRPr>
      </a:lvl5pPr>
      <a:lvl6pPr marL="2514600" indent="-228600" algn="l" rtl="0" eaLnBrk="1" fontAlgn="base" hangingPunct="1">
        <a:spcBef>
          <a:spcPct val="20000"/>
        </a:spcBef>
        <a:spcAft>
          <a:spcPct val="0"/>
        </a:spcAft>
        <a:buChar char="•"/>
        <a:defRPr>
          <a:solidFill>
            <a:srgbClr val="525353"/>
          </a:solidFill>
          <a:latin typeface="+mn-lt"/>
        </a:defRPr>
      </a:lvl6pPr>
      <a:lvl7pPr marL="2971800" indent="-228600" algn="l" rtl="0" eaLnBrk="1" fontAlgn="base" hangingPunct="1">
        <a:spcBef>
          <a:spcPct val="20000"/>
        </a:spcBef>
        <a:spcAft>
          <a:spcPct val="0"/>
        </a:spcAft>
        <a:buChar char="•"/>
        <a:defRPr>
          <a:solidFill>
            <a:srgbClr val="525353"/>
          </a:solidFill>
          <a:latin typeface="+mn-lt"/>
        </a:defRPr>
      </a:lvl7pPr>
      <a:lvl8pPr marL="3429000" indent="-228600" algn="l" rtl="0" eaLnBrk="1" fontAlgn="base" hangingPunct="1">
        <a:spcBef>
          <a:spcPct val="20000"/>
        </a:spcBef>
        <a:spcAft>
          <a:spcPct val="0"/>
        </a:spcAft>
        <a:buChar char="•"/>
        <a:defRPr>
          <a:solidFill>
            <a:srgbClr val="525353"/>
          </a:solidFill>
          <a:latin typeface="+mn-lt"/>
        </a:defRPr>
      </a:lvl8pPr>
      <a:lvl9pPr marL="3886200" indent="-228600" algn="l" rtl="0" eaLnBrk="1" fontAlgn="base" hangingPunct="1">
        <a:spcBef>
          <a:spcPct val="20000"/>
        </a:spcBef>
        <a:spcAft>
          <a:spcPct val="0"/>
        </a:spcAft>
        <a:buChar char="•"/>
        <a:defRPr>
          <a:solidFill>
            <a:srgbClr val="5253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80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80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fld id="{D4DC5A58-8B2B-427B-9A98-F8C18B1C6D7D}" type="datetimeFigureOut">
              <a:rPr lang="en-US"/>
              <a:pPr>
                <a:defRPr/>
              </a:pPr>
              <a:t>3/23/2011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E211CD2D-A6FC-4A83-8A0D-C1E50086D41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Microsoft_Office_Excel_97-2003_Worksheet3.xls"/><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5.jpe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png"/><Relationship Id="rId17" Type="http://schemas.openxmlformats.org/officeDocument/2006/relationships/image" Target="../media/image16.wmf"/><Relationship Id="rId2" Type="http://schemas.openxmlformats.org/officeDocument/2006/relationships/notesSlide" Target="../notesSlides/notesSlide3.xml"/><Relationship Id="rId16" Type="http://schemas.openxmlformats.org/officeDocument/2006/relationships/image" Target="../media/image15.wmf"/><Relationship Id="rId1" Type="http://schemas.openxmlformats.org/officeDocument/2006/relationships/slideLayout" Target="../slideLayouts/slideLayout2.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ctrTitle" sz="quarter"/>
          </p:nvPr>
        </p:nvSpPr>
        <p:spPr>
          <a:xfrm>
            <a:off x="304800" y="457200"/>
            <a:ext cx="8686800" cy="3143250"/>
          </a:xfrm>
        </p:spPr>
        <p:txBody>
          <a:bodyPr/>
          <a:lstStyle/>
          <a:p>
            <a:pPr eaLnBrk="1" hangingPunct="1"/>
            <a:r>
              <a:rPr lang="en-US" sz="3200" dirty="0" smtClean="0"/>
              <a:t/>
            </a:r>
            <a:br>
              <a:rPr lang="en-US" sz="3200" dirty="0" smtClean="0"/>
            </a:br>
            <a:r>
              <a:rPr lang="en-US" sz="3200" dirty="0" smtClean="0"/>
              <a:t>Continuous Performance Improvement</a:t>
            </a:r>
            <a:br>
              <a:rPr lang="en-US" sz="3200" dirty="0" smtClean="0"/>
            </a:br>
            <a:r>
              <a:rPr lang="en-US" sz="3200" dirty="0" smtClean="0"/>
              <a:t>at Seattle Children’s Hospital</a:t>
            </a:r>
            <a:br>
              <a:rPr lang="en-US" sz="3200" dirty="0" smtClean="0"/>
            </a:br>
            <a:r>
              <a:rPr lang="en-US" dirty="0" smtClean="0"/>
              <a:t/>
            </a:r>
            <a:br>
              <a:rPr lang="en-US" dirty="0" smtClean="0"/>
            </a:br>
            <a:endParaRPr lang="en-US" dirty="0" smtClean="0"/>
          </a:p>
        </p:txBody>
      </p:sp>
      <p:sp>
        <p:nvSpPr>
          <p:cNvPr id="101378" name="Subtitle 2"/>
          <p:cNvSpPr>
            <a:spLocks noGrp="1"/>
          </p:cNvSpPr>
          <p:nvPr>
            <p:ph type="subTitle" sz="quarter" idx="1"/>
          </p:nvPr>
        </p:nvSpPr>
        <p:spPr>
          <a:xfrm>
            <a:off x="393700" y="3200400"/>
            <a:ext cx="8140700" cy="1371600"/>
          </a:xfrm>
        </p:spPr>
        <p:txBody>
          <a:bodyPr/>
          <a:lstStyle/>
          <a:p>
            <a:pPr eaLnBrk="1" hangingPunct="1"/>
            <a:r>
              <a:rPr lang="en-US" sz="2400" dirty="0" smtClean="0"/>
              <a:t>Lessons in Leadership: Getting Leaner – Getting Results</a:t>
            </a:r>
          </a:p>
          <a:p>
            <a:pPr eaLnBrk="1" hangingPunct="1"/>
            <a:r>
              <a:rPr lang="en-US" sz="2400" dirty="0" smtClean="0"/>
              <a:t/>
            </a:r>
            <a:br>
              <a:rPr lang="en-US" sz="2400" dirty="0" smtClean="0"/>
            </a:br>
            <a:r>
              <a:rPr lang="en-US" sz="2400" dirty="0" smtClean="0"/>
              <a:t/>
            </a:r>
            <a:br>
              <a:rPr lang="en-US" sz="2400" dirty="0" smtClean="0"/>
            </a:br>
            <a:r>
              <a:rPr lang="en-US" sz="2400" dirty="0" smtClean="0"/>
              <a:t>March 24,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sz="3200" b="1" dirty="0" smtClean="0"/>
              <a:t>Delivery - Central Line Access</a:t>
            </a:r>
          </a:p>
        </p:txBody>
      </p:sp>
      <p:sp>
        <p:nvSpPr>
          <p:cNvPr id="5124" name="Rectangle 3"/>
          <p:cNvSpPr>
            <a:spLocks noGrp="1" noChangeArrowheads="1"/>
          </p:cNvSpPr>
          <p:nvPr>
            <p:ph type="body" sz="half" idx="1"/>
          </p:nvPr>
        </p:nvSpPr>
        <p:spPr>
          <a:xfrm>
            <a:off x="457200" y="1598613"/>
            <a:ext cx="7974013" cy="4497387"/>
          </a:xfrm>
        </p:spPr>
        <p:txBody>
          <a:bodyPr/>
          <a:lstStyle/>
          <a:p>
            <a:pPr eaLnBrk="1" hangingPunct="1">
              <a:buFontTx/>
              <a:buNone/>
            </a:pPr>
            <a:r>
              <a:rPr lang="en-US" sz="2800" dirty="0" smtClean="0"/>
              <a:t> </a:t>
            </a:r>
            <a:endParaRPr lang="en-US" sz="1800" dirty="0" smtClean="0"/>
          </a:p>
          <a:p>
            <a:pPr eaLnBrk="1" hangingPunct="1">
              <a:buFontTx/>
              <a:buNone/>
            </a:pPr>
            <a:endParaRPr lang="en-US" sz="1800" dirty="0" smtClean="0"/>
          </a:p>
          <a:p>
            <a:pPr eaLnBrk="1" hangingPunct="1"/>
            <a:endParaRPr lang="en-US" sz="2800" dirty="0" smtClean="0"/>
          </a:p>
        </p:txBody>
      </p:sp>
      <p:graphicFrame>
        <p:nvGraphicFramePr>
          <p:cNvPr id="5122" name="Object 4"/>
          <p:cNvGraphicFramePr>
            <a:graphicFrameLocks noChangeAspect="1"/>
          </p:cNvGraphicFramePr>
          <p:nvPr>
            <p:ph sz="half" idx="2"/>
          </p:nvPr>
        </p:nvGraphicFramePr>
        <p:xfrm>
          <a:off x="885825" y="1495425"/>
          <a:ext cx="7315200" cy="4800600"/>
        </p:xfrm>
        <a:graphic>
          <a:graphicData uri="http://schemas.openxmlformats.org/presentationml/2006/ole">
            <p:oleObj spid="_x0000_s115714" name="Chart" r:id="rId3" imgW="7715250" imgH="5391150" progId="Excel.Sheet.8">
              <p:embed/>
            </p:oleObj>
          </a:graphicData>
        </a:graphic>
      </p:graphicFrame>
      <p:pic>
        <p:nvPicPr>
          <p:cNvPr id="5125" name="Picture 7" descr="Children's House"/>
          <p:cNvPicPr>
            <a:picLocks noChangeAspect="1" noChangeArrowheads="1"/>
          </p:cNvPicPr>
          <p:nvPr/>
        </p:nvPicPr>
        <p:blipFill>
          <a:blip r:embed="rId4" cstate="print"/>
          <a:srcRect/>
          <a:stretch>
            <a:fillRect/>
          </a:stretch>
        </p:blipFill>
        <p:spPr bwMode="auto">
          <a:xfrm>
            <a:off x="7642225" y="0"/>
            <a:ext cx="1441450" cy="1344613"/>
          </a:xfrm>
          <a:prstGeom prst="rect">
            <a:avLst/>
          </a:prstGeom>
          <a:noFill/>
          <a:ln w="9525">
            <a:noFill/>
            <a:miter lim="800000"/>
            <a:headEnd/>
            <a:tailEnd/>
          </a:ln>
        </p:spPr>
      </p:pic>
      <p:sp>
        <p:nvSpPr>
          <p:cNvPr id="5126" name="Oval 8"/>
          <p:cNvSpPr>
            <a:spLocks noChangeArrowheads="1"/>
          </p:cNvSpPr>
          <p:nvPr/>
        </p:nvSpPr>
        <p:spPr bwMode="auto">
          <a:xfrm>
            <a:off x="8293100" y="495300"/>
            <a:ext cx="304800" cy="520700"/>
          </a:xfrm>
          <a:prstGeom prst="ellipse">
            <a:avLst/>
          </a:prstGeom>
          <a:noFill/>
          <a:ln w="38100">
            <a:solidFill>
              <a:srgbClr val="FF0000"/>
            </a:solidFill>
            <a:round/>
            <a:headEnd/>
            <a:tailEnd/>
          </a:ln>
        </p:spPr>
        <p:txBody>
          <a:bodyPr wrap="none" anchor="ctr"/>
          <a:lstStyle/>
          <a:p>
            <a:endParaRPr lang="en-US" dirty="0"/>
          </a:p>
        </p:txBody>
      </p:sp>
      <p:sp>
        <p:nvSpPr>
          <p:cNvPr id="5127" name="Text Box 9"/>
          <p:cNvSpPr txBox="1">
            <a:spLocks noChangeArrowheads="1"/>
          </p:cNvSpPr>
          <p:nvPr/>
        </p:nvSpPr>
        <p:spPr bwMode="auto">
          <a:xfrm>
            <a:off x="2400300" y="5586413"/>
            <a:ext cx="704850" cy="274637"/>
          </a:xfrm>
          <a:prstGeom prst="rect">
            <a:avLst/>
          </a:prstGeom>
          <a:solidFill>
            <a:schemeClr val="bg1"/>
          </a:solidFill>
          <a:ln w="9525">
            <a:noFill/>
            <a:miter lim="800000"/>
            <a:headEnd/>
            <a:tailEnd/>
          </a:ln>
        </p:spPr>
        <p:txBody>
          <a:bodyPr>
            <a:spAutoFit/>
          </a:bodyPr>
          <a:lstStyle/>
          <a:p>
            <a:pPr>
              <a:spcBef>
                <a:spcPct val="50000"/>
              </a:spcBef>
            </a:pPr>
            <a:r>
              <a:rPr lang="en-US" sz="1200" dirty="0"/>
              <a:t>Year 1</a:t>
            </a:r>
          </a:p>
        </p:txBody>
      </p:sp>
      <p:sp>
        <p:nvSpPr>
          <p:cNvPr id="5128" name="Text Box 10"/>
          <p:cNvSpPr txBox="1">
            <a:spLocks noChangeArrowheads="1"/>
          </p:cNvSpPr>
          <p:nvPr/>
        </p:nvSpPr>
        <p:spPr bwMode="auto">
          <a:xfrm>
            <a:off x="4152900" y="5605463"/>
            <a:ext cx="704850" cy="274637"/>
          </a:xfrm>
          <a:prstGeom prst="rect">
            <a:avLst/>
          </a:prstGeom>
          <a:solidFill>
            <a:schemeClr val="bg1"/>
          </a:solidFill>
          <a:ln w="9525">
            <a:noFill/>
            <a:miter lim="800000"/>
            <a:headEnd/>
            <a:tailEnd/>
          </a:ln>
        </p:spPr>
        <p:txBody>
          <a:bodyPr>
            <a:spAutoFit/>
          </a:bodyPr>
          <a:lstStyle/>
          <a:p>
            <a:pPr>
              <a:spcBef>
                <a:spcPct val="50000"/>
              </a:spcBef>
            </a:pPr>
            <a:r>
              <a:rPr lang="en-US" sz="1200" dirty="0"/>
              <a:t>Year 2</a:t>
            </a:r>
          </a:p>
        </p:txBody>
      </p:sp>
      <p:sp>
        <p:nvSpPr>
          <p:cNvPr id="5129" name="Text Box 11"/>
          <p:cNvSpPr txBox="1">
            <a:spLocks noChangeArrowheads="1"/>
          </p:cNvSpPr>
          <p:nvPr/>
        </p:nvSpPr>
        <p:spPr bwMode="auto">
          <a:xfrm>
            <a:off x="5829300" y="5605463"/>
            <a:ext cx="704850" cy="274637"/>
          </a:xfrm>
          <a:prstGeom prst="rect">
            <a:avLst/>
          </a:prstGeom>
          <a:solidFill>
            <a:schemeClr val="bg1"/>
          </a:solidFill>
          <a:ln w="9525">
            <a:noFill/>
            <a:miter lim="800000"/>
            <a:headEnd/>
            <a:tailEnd/>
          </a:ln>
        </p:spPr>
        <p:txBody>
          <a:bodyPr>
            <a:spAutoFit/>
          </a:bodyPr>
          <a:lstStyle/>
          <a:p>
            <a:pPr>
              <a:spcBef>
                <a:spcPct val="50000"/>
              </a:spcBef>
            </a:pPr>
            <a:r>
              <a:rPr lang="en-US" sz="1200" dirty="0"/>
              <a:t>Year 3</a:t>
            </a:r>
          </a:p>
        </p:txBody>
      </p:sp>
      <p:sp>
        <p:nvSpPr>
          <p:cNvPr id="10" name="TextBox 9"/>
          <p:cNvSpPr txBox="1"/>
          <p:nvPr/>
        </p:nvSpPr>
        <p:spPr>
          <a:xfrm>
            <a:off x="990600" y="5867400"/>
            <a:ext cx="990600" cy="369332"/>
          </a:xfrm>
          <a:prstGeom prst="rect">
            <a:avLst/>
          </a:prstGeom>
          <a:solidFill>
            <a:schemeClr val="bg1"/>
          </a:solidFill>
        </p:spPr>
        <p:txBody>
          <a:bodyPr wrap="square" rtlCol="0">
            <a:spAutoFit/>
          </a:bodyPr>
          <a:lstStyle/>
          <a:p>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92113" y="576263"/>
            <a:ext cx="7620000" cy="338137"/>
          </a:xfrm>
        </p:spPr>
        <p:txBody>
          <a:bodyPr anchor="b">
            <a:noAutofit/>
          </a:bodyPr>
          <a:lstStyle/>
          <a:p>
            <a:pPr eaLnBrk="1" hangingPunct="1">
              <a:defRPr/>
            </a:pPr>
            <a:r>
              <a:rPr lang="en-US" sz="3200" dirty="0">
                <a:solidFill>
                  <a:srgbClr val="FFFFFF"/>
                </a:solidFill>
                <a:cs typeface="Arial" charset="0"/>
              </a:rPr>
              <a:t>Safety - Blood Stream Infections</a:t>
            </a:r>
          </a:p>
        </p:txBody>
      </p:sp>
      <p:pic>
        <p:nvPicPr>
          <p:cNvPr id="6148" name="Picture 3" descr="Children's House"/>
          <p:cNvPicPr>
            <a:picLocks noChangeAspect="1" noChangeArrowheads="1"/>
          </p:cNvPicPr>
          <p:nvPr/>
        </p:nvPicPr>
        <p:blipFill>
          <a:blip r:embed="rId4" cstate="print"/>
          <a:srcRect/>
          <a:stretch>
            <a:fillRect/>
          </a:stretch>
        </p:blipFill>
        <p:spPr bwMode="auto">
          <a:xfrm>
            <a:off x="7667625" y="0"/>
            <a:ext cx="1412875" cy="1212850"/>
          </a:xfrm>
          <a:prstGeom prst="rect">
            <a:avLst/>
          </a:prstGeom>
          <a:noFill/>
          <a:ln w="9525">
            <a:noFill/>
            <a:miter lim="800000"/>
            <a:headEnd/>
            <a:tailEnd/>
          </a:ln>
        </p:spPr>
      </p:pic>
      <p:sp>
        <p:nvSpPr>
          <p:cNvPr id="6149" name="Oval 4"/>
          <p:cNvSpPr>
            <a:spLocks noChangeArrowheads="1"/>
          </p:cNvSpPr>
          <p:nvPr/>
        </p:nvSpPr>
        <p:spPr bwMode="auto">
          <a:xfrm>
            <a:off x="8559800" y="431800"/>
            <a:ext cx="304800" cy="520700"/>
          </a:xfrm>
          <a:prstGeom prst="ellipse">
            <a:avLst/>
          </a:prstGeom>
          <a:noFill/>
          <a:ln w="38100">
            <a:solidFill>
              <a:srgbClr val="FF0000"/>
            </a:solidFill>
            <a:round/>
            <a:headEnd/>
            <a:tailEnd/>
          </a:ln>
        </p:spPr>
        <p:txBody>
          <a:bodyPr wrap="none" anchor="ctr"/>
          <a:lstStyle/>
          <a:p>
            <a:endParaRPr lang="en-US" dirty="0"/>
          </a:p>
        </p:txBody>
      </p:sp>
      <p:graphicFrame>
        <p:nvGraphicFramePr>
          <p:cNvPr id="6146" name="Object 5"/>
          <p:cNvGraphicFramePr>
            <a:graphicFrameLocks noChangeAspect="1"/>
          </p:cNvGraphicFramePr>
          <p:nvPr/>
        </p:nvGraphicFramePr>
        <p:xfrm>
          <a:off x="533400" y="990600"/>
          <a:ext cx="8216900" cy="5473700"/>
        </p:xfrm>
        <a:graphic>
          <a:graphicData uri="http://schemas.openxmlformats.org/presentationml/2006/ole">
            <p:oleObj spid="_x0000_s116738" name="Chart" r:id="rId5" imgW="10448816" imgH="6962812" progId="Excel.Shee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88913" y="228600"/>
            <a:ext cx="8826500" cy="825500"/>
          </a:xfrm>
        </p:spPr>
        <p:txBody>
          <a:bodyPr/>
          <a:lstStyle/>
          <a:p>
            <a:r>
              <a:rPr lang="en-US" sz="2800" b="1" dirty="0" smtClean="0"/>
              <a:t>Gallup Q</a:t>
            </a:r>
            <a:r>
              <a:rPr lang="en-US" sz="2800" b="1" baseline="30000" dirty="0" smtClean="0"/>
              <a:t>12®</a:t>
            </a:r>
            <a:r>
              <a:rPr lang="en-US" sz="2800" b="1" dirty="0" smtClean="0"/>
              <a:t> Engagement Index at Children’s </a:t>
            </a:r>
            <a:br>
              <a:rPr lang="en-US" sz="2800" b="1" dirty="0" smtClean="0"/>
            </a:br>
            <a:r>
              <a:rPr lang="en-US" sz="2800" b="1" dirty="0" smtClean="0"/>
              <a:t>Over Time</a:t>
            </a:r>
          </a:p>
        </p:txBody>
      </p:sp>
      <p:graphicFrame>
        <p:nvGraphicFramePr>
          <p:cNvPr id="1026" name="Object 3"/>
          <p:cNvGraphicFramePr>
            <a:graphicFrameLocks noChangeAspect="1"/>
          </p:cNvGraphicFramePr>
          <p:nvPr/>
        </p:nvGraphicFramePr>
        <p:xfrm>
          <a:off x="203200" y="1955800"/>
          <a:ext cx="8724900" cy="4343400"/>
        </p:xfrm>
        <a:graphic>
          <a:graphicData uri="http://schemas.openxmlformats.org/presentationml/2006/ole">
            <p:oleObj spid="_x0000_s237570" name="Chart" r:id="rId4" imgW="8115327" imgH="4343355" progId="MSGraph.Chart.8">
              <p:embed followColorScheme="full"/>
            </p:oleObj>
          </a:graphicData>
        </a:graphic>
      </p:graphicFrame>
      <p:sp>
        <p:nvSpPr>
          <p:cNvPr id="1028" name="Text Box 4"/>
          <p:cNvSpPr txBox="1">
            <a:spLocks noChangeArrowheads="1"/>
          </p:cNvSpPr>
          <p:nvPr/>
        </p:nvSpPr>
        <p:spPr bwMode="auto">
          <a:xfrm>
            <a:off x="290513" y="1462088"/>
            <a:ext cx="6905625" cy="622300"/>
          </a:xfrm>
          <a:prstGeom prst="rect">
            <a:avLst/>
          </a:prstGeom>
          <a:noFill/>
          <a:ln w="9525">
            <a:noFill/>
            <a:miter lim="800000"/>
            <a:headEnd/>
            <a:tailEnd/>
          </a:ln>
        </p:spPr>
        <p:txBody>
          <a:bodyPr>
            <a:spAutoFit/>
          </a:bodyPr>
          <a:lstStyle/>
          <a:p>
            <a:pPr defTabSz="1144588" eaLnBrk="0" hangingPunct="0">
              <a:spcBef>
                <a:spcPct val="20000"/>
              </a:spcBef>
              <a:tabLst>
                <a:tab pos="1606550" algn="ctr"/>
                <a:tab pos="2341563" algn="ctr"/>
                <a:tab pos="3144838" algn="ctr"/>
                <a:tab pos="3892550" algn="ctr"/>
                <a:tab pos="4627563" algn="ctr"/>
                <a:tab pos="5375275" algn="ctr"/>
              </a:tabLst>
            </a:pPr>
            <a:r>
              <a:rPr lang="en-US" b="1" dirty="0">
                <a:solidFill>
                  <a:schemeClr val="hlink"/>
                </a:solidFill>
                <a:latin typeface="Times New Roman" pitchFamily="18" charset="0"/>
              </a:rPr>
              <a:t>Ratio of Engaged to Actively Disengaged:</a:t>
            </a:r>
          </a:p>
          <a:p>
            <a:pPr defTabSz="1144588" eaLnBrk="0" hangingPunct="0">
              <a:spcBef>
                <a:spcPct val="20000"/>
              </a:spcBef>
              <a:tabLst>
                <a:tab pos="1606550" algn="ctr"/>
                <a:tab pos="2341563" algn="ctr"/>
                <a:tab pos="3144838" algn="ctr"/>
                <a:tab pos="3892550" algn="ctr"/>
                <a:tab pos="4627563" algn="ctr"/>
                <a:tab pos="5375275" algn="ctr"/>
              </a:tabLst>
            </a:pPr>
            <a:r>
              <a:rPr lang="en-US" sz="1400" b="1" dirty="0">
                <a:solidFill>
                  <a:schemeClr val="hlink"/>
                </a:solidFill>
                <a:latin typeface="Times New Roman" pitchFamily="18" charset="0"/>
              </a:rPr>
              <a:t>                      </a:t>
            </a:r>
            <a:r>
              <a:rPr lang="en-US" sz="1200" b="1" dirty="0">
                <a:solidFill>
                  <a:schemeClr val="hlink"/>
                </a:solidFill>
                <a:latin typeface="Times New Roman" pitchFamily="18" charset="0"/>
              </a:rPr>
              <a:t>1.32:1    2.92:1   3.42:1   4.20:1   3.75:1	   5.56:1  5.56:1   6.25:1   5.67:1   6.50:1</a:t>
            </a:r>
          </a:p>
        </p:txBody>
      </p:sp>
      <p:sp>
        <p:nvSpPr>
          <p:cNvPr id="1029" name="Text Box 5"/>
          <p:cNvSpPr txBox="1">
            <a:spLocks noChangeArrowheads="1"/>
          </p:cNvSpPr>
          <p:nvPr/>
        </p:nvSpPr>
        <p:spPr bwMode="auto">
          <a:xfrm>
            <a:off x="317500" y="6491288"/>
            <a:ext cx="3400425" cy="214312"/>
          </a:xfrm>
          <a:prstGeom prst="rect">
            <a:avLst/>
          </a:prstGeom>
          <a:noFill/>
          <a:ln w="9525">
            <a:noFill/>
            <a:miter lim="800000"/>
            <a:headEnd/>
            <a:tailEnd/>
          </a:ln>
        </p:spPr>
        <p:txBody>
          <a:bodyPr wrap="none">
            <a:spAutoFit/>
          </a:bodyPr>
          <a:lstStyle/>
          <a:p>
            <a:pPr algn="r" eaLnBrk="0" hangingPunct="0"/>
            <a:r>
              <a:rPr lang="en-US" sz="800" dirty="0">
                <a:solidFill>
                  <a:schemeClr val="bg1"/>
                </a:solidFill>
                <a:latin typeface="Times New Roman" pitchFamily="18" charset="0"/>
              </a:rPr>
              <a:t>Copyright © 2005 The Gallup Organization, Princeton, NJ. All rights reserved.</a:t>
            </a:r>
          </a:p>
        </p:txBody>
      </p:sp>
      <p:pic>
        <p:nvPicPr>
          <p:cNvPr id="1030" name="Picture 6" descr="Children's House"/>
          <p:cNvPicPr>
            <a:picLocks noChangeAspect="1" noChangeArrowheads="1"/>
          </p:cNvPicPr>
          <p:nvPr/>
        </p:nvPicPr>
        <p:blipFill>
          <a:blip r:embed="rId5" cstate="print"/>
          <a:srcRect/>
          <a:stretch>
            <a:fillRect/>
          </a:stretch>
        </p:blipFill>
        <p:spPr bwMode="auto">
          <a:xfrm>
            <a:off x="7731125" y="0"/>
            <a:ext cx="1412875" cy="1212850"/>
          </a:xfrm>
          <a:prstGeom prst="rect">
            <a:avLst/>
          </a:prstGeom>
          <a:noFill/>
          <a:ln w="9525">
            <a:noFill/>
            <a:miter lim="800000"/>
            <a:headEnd/>
            <a:tailEnd/>
          </a:ln>
        </p:spPr>
      </p:pic>
      <p:sp>
        <p:nvSpPr>
          <p:cNvPr id="1031" name="Oval 7"/>
          <p:cNvSpPr>
            <a:spLocks noChangeArrowheads="1"/>
          </p:cNvSpPr>
          <p:nvPr/>
        </p:nvSpPr>
        <p:spPr bwMode="auto">
          <a:xfrm rot="5400000" flipV="1">
            <a:off x="8343900" y="647700"/>
            <a:ext cx="254000" cy="711200"/>
          </a:xfrm>
          <a:prstGeom prst="ellipse">
            <a:avLst/>
          </a:prstGeom>
          <a:noFill/>
          <a:ln w="38100">
            <a:solidFill>
              <a:srgbClr val="FF0000"/>
            </a:solidFill>
            <a:round/>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381000"/>
            <a:ext cx="8382000" cy="762000"/>
          </a:xfrm>
        </p:spPr>
        <p:txBody>
          <a:bodyPr/>
          <a:lstStyle/>
          <a:p>
            <a:r>
              <a:rPr lang="en-US" sz="3200" dirty="0" smtClean="0"/>
              <a:t>CPI Can Be Applied Anywhere</a:t>
            </a:r>
            <a:br>
              <a:rPr lang="en-US" sz="3200" dirty="0" smtClean="0"/>
            </a:br>
            <a:r>
              <a:rPr lang="en-US" sz="3200" dirty="0" smtClean="0"/>
              <a:t/>
            </a:r>
            <a:br>
              <a:rPr lang="en-US" sz="3200" dirty="0" smtClean="0"/>
            </a:br>
            <a:endParaRPr lang="en-US" sz="3200" dirty="0" smtClean="0"/>
          </a:p>
        </p:txBody>
      </p:sp>
      <p:sp>
        <p:nvSpPr>
          <p:cNvPr id="23555" name="Rectangle 3"/>
          <p:cNvSpPr>
            <a:spLocks noGrp="1" noChangeArrowheads="1"/>
          </p:cNvSpPr>
          <p:nvPr>
            <p:ph type="body" idx="1"/>
          </p:nvPr>
        </p:nvSpPr>
        <p:spPr>
          <a:xfrm>
            <a:off x="685800" y="1600200"/>
            <a:ext cx="8001000" cy="4572000"/>
          </a:xfrm>
        </p:spPr>
        <p:txBody>
          <a:bodyPr/>
          <a:lstStyle/>
          <a:p>
            <a:pPr>
              <a:buNone/>
            </a:pPr>
            <a:r>
              <a:rPr lang="en-US" dirty="0" smtClean="0"/>
              <a:t>March 11, 2011 CPI Report-Outs:</a:t>
            </a:r>
          </a:p>
          <a:p>
            <a:pPr>
              <a:buNone/>
            </a:pPr>
            <a:endParaRPr lang="en-US" dirty="0" smtClean="0"/>
          </a:p>
          <a:p>
            <a:pPr>
              <a:spcBef>
                <a:spcPts val="0"/>
              </a:spcBef>
              <a:buSzPct val="135000"/>
            </a:pPr>
            <a:r>
              <a:rPr lang="en-US" dirty="0" smtClean="0"/>
              <a:t>Dietitian Documentation</a:t>
            </a:r>
          </a:p>
          <a:p>
            <a:pPr>
              <a:spcBef>
                <a:spcPts val="0"/>
              </a:spcBef>
              <a:buSzPct val="135000"/>
            </a:pPr>
            <a:endParaRPr lang="en-US" dirty="0" smtClean="0"/>
          </a:p>
          <a:p>
            <a:pPr>
              <a:spcBef>
                <a:spcPts val="0"/>
              </a:spcBef>
              <a:buSzPct val="135000"/>
            </a:pPr>
            <a:r>
              <a:rPr lang="en-US" dirty="0" smtClean="0"/>
              <a:t>Feeding Tube Management</a:t>
            </a:r>
          </a:p>
          <a:p>
            <a:pPr>
              <a:spcBef>
                <a:spcPts val="0"/>
              </a:spcBef>
              <a:buSzPct val="135000"/>
            </a:pPr>
            <a:endParaRPr lang="en-US" dirty="0" smtClean="0"/>
          </a:p>
          <a:p>
            <a:pPr>
              <a:spcBef>
                <a:spcPts val="0"/>
              </a:spcBef>
              <a:buSzPct val="135000"/>
            </a:pPr>
            <a:r>
              <a:rPr lang="en-US" dirty="0" smtClean="0"/>
              <a:t>Primary Care Clinic Flow</a:t>
            </a:r>
          </a:p>
          <a:p>
            <a:pPr>
              <a:spcBef>
                <a:spcPts val="0"/>
              </a:spcBef>
              <a:buSzPct val="135000"/>
            </a:pPr>
            <a:endParaRPr lang="en-US" dirty="0" smtClean="0"/>
          </a:p>
          <a:p>
            <a:pPr>
              <a:spcBef>
                <a:spcPts val="0"/>
              </a:spcBef>
              <a:buSzPct val="135000"/>
            </a:pPr>
            <a:r>
              <a:rPr lang="en-US" dirty="0" smtClean="0"/>
              <a:t>Cardiac Surgery Scheduling</a:t>
            </a:r>
          </a:p>
          <a:p>
            <a:pPr>
              <a:spcBef>
                <a:spcPts val="0"/>
              </a:spcBef>
              <a:buSzPct val="135000"/>
            </a:pPr>
            <a:endParaRPr lang="en-US" dirty="0" smtClean="0"/>
          </a:p>
          <a:p>
            <a:pPr>
              <a:spcBef>
                <a:spcPts val="0"/>
              </a:spcBef>
              <a:buSzPct val="135000"/>
            </a:pPr>
            <a:r>
              <a:rPr lang="en-US" dirty="0" smtClean="0"/>
              <a:t>Research Grant Invoicing</a:t>
            </a:r>
          </a:p>
          <a:p>
            <a:endParaRPr lang="en-US" sz="2800" dirty="0" smtClean="0"/>
          </a:p>
          <a:p>
            <a:pPr>
              <a:buNone/>
            </a:pPr>
            <a:endParaRPr lang="en-US" sz="2800" dirty="0" smtClean="0"/>
          </a:p>
          <a:p>
            <a:endParaRPr lang="en-US" sz="2800" dirty="0" smtClean="0"/>
          </a:p>
          <a:p>
            <a:endParaRPr lang="en-US" sz="2800"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79400" y="381000"/>
            <a:ext cx="8458200" cy="990600"/>
          </a:xfrm>
        </p:spPr>
        <p:txBody>
          <a:bodyPr/>
          <a:lstStyle/>
          <a:p>
            <a:pPr eaLnBrk="1" hangingPunct="1"/>
            <a:r>
              <a:rPr lang="en-US" sz="3200" b="1" dirty="0" smtClean="0"/>
              <a:t>Lessons Learned</a:t>
            </a:r>
          </a:p>
        </p:txBody>
      </p:sp>
      <p:sp>
        <p:nvSpPr>
          <p:cNvPr id="46083" name="Rectangle 3"/>
          <p:cNvSpPr>
            <a:spLocks noGrp="1" noChangeArrowheads="1"/>
          </p:cNvSpPr>
          <p:nvPr>
            <p:ph type="body" idx="1"/>
          </p:nvPr>
        </p:nvSpPr>
        <p:spPr>
          <a:xfrm>
            <a:off x="533400" y="1905000"/>
            <a:ext cx="8458200" cy="4464050"/>
          </a:xfrm>
        </p:spPr>
        <p:txBody>
          <a:bodyPr/>
          <a:lstStyle/>
          <a:p>
            <a:pPr marL="514350" indent="-514350" eaLnBrk="1" hangingPunct="1">
              <a:lnSpc>
                <a:spcPct val="90000"/>
              </a:lnSpc>
              <a:spcBef>
                <a:spcPts val="0"/>
              </a:spcBef>
              <a:buSzPct val="80000"/>
              <a:buFont typeface="Arial Narrow" pitchFamily="34" charset="0"/>
              <a:buChar char="●"/>
            </a:pPr>
            <a:r>
              <a:rPr lang="en-US" dirty="0" smtClean="0">
                <a:solidFill>
                  <a:srgbClr val="4D4D4D"/>
                </a:solidFill>
              </a:rPr>
              <a:t>This is </a:t>
            </a:r>
            <a:r>
              <a:rPr lang="en-US" i="1" dirty="0" smtClean="0">
                <a:solidFill>
                  <a:srgbClr val="4D4D4D"/>
                </a:solidFill>
              </a:rPr>
              <a:t>hard</a:t>
            </a:r>
            <a:r>
              <a:rPr lang="en-US" dirty="0" smtClean="0">
                <a:solidFill>
                  <a:srgbClr val="4D4D4D"/>
                </a:solidFill>
              </a:rPr>
              <a:t> work</a:t>
            </a:r>
          </a:p>
          <a:p>
            <a:pPr marL="514350" indent="-514350" eaLnBrk="1" hangingPunct="1">
              <a:lnSpc>
                <a:spcPct val="90000"/>
              </a:lnSpc>
              <a:spcBef>
                <a:spcPts val="0"/>
              </a:spcBef>
              <a:buSzPct val="80000"/>
              <a:buFont typeface="Arial Narrow" pitchFamily="34" charset="0"/>
              <a:buChar char="●"/>
            </a:pPr>
            <a:endParaRPr lang="en-US" dirty="0" smtClean="0">
              <a:solidFill>
                <a:srgbClr val="4D4D4D"/>
              </a:solidFill>
            </a:endParaRPr>
          </a:p>
          <a:p>
            <a:pPr marL="514350" indent="-514350" eaLnBrk="1" hangingPunct="1">
              <a:lnSpc>
                <a:spcPct val="90000"/>
              </a:lnSpc>
              <a:spcBef>
                <a:spcPts val="0"/>
              </a:spcBef>
              <a:buSzPct val="80000"/>
              <a:buFont typeface="Arial Narrow" pitchFamily="34" charset="0"/>
              <a:buChar char="●"/>
            </a:pPr>
            <a:r>
              <a:rPr lang="en-US" dirty="0" smtClean="0">
                <a:solidFill>
                  <a:srgbClr val="4D4D4D"/>
                </a:solidFill>
              </a:rPr>
              <a:t>Takes time and effort to see results</a:t>
            </a:r>
          </a:p>
          <a:p>
            <a:pPr marL="514350" indent="-514350" eaLnBrk="1" hangingPunct="1">
              <a:lnSpc>
                <a:spcPct val="90000"/>
              </a:lnSpc>
              <a:spcBef>
                <a:spcPts val="0"/>
              </a:spcBef>
              <a:buSzPct val="80000"/>
              <a:buFont typeface="Arial Narrow" pitchFamily="34" charset="0"/>
              <a:buChar char="●"/>
            </a:pPr>
            <a:endParaRPr lang="en-US" dirty="0" smtClean="0">
              <a:solidFill>
                <a:srgbClr val="4D4D4D"/>
              </a:solidFill>
            </a:endParaRPr>
          </a:p>
          <a:p>
            <a:pPr marL="514350" indent="-514350" eaLnBrk="1" hangingPunct="1">
              <a:lnSpc>
                <a:spcPct val="90000"/>
              </a:lnSpc>
              <a:spcBef>
                <a:spcPts val="0"/>
              </a:spcBef>
              <a:buSzPct val="80000"/>
              <a:buFont typeface="Arial Narrow" pitchFamily="34" charset="0"/>
              <a:buChar char="●"/>
            </a:pPr>
            <a:r>
              <a:rPr lang="en-US" dirty="0" smtClean="0">
                <a:solidFill>
                  <a:srgbClr val="4D4D4D"/>
                </a:solidFill>
              </a:rPr>
              <a:t>Very engaging for staff, faculty and families</a:t>
            </a:r>
          </a:p>
          <a:p>
            <a:pPr marL="514350" indent="-514350" eaLnBrk="1" hangingPunct="1">
              <a:lnSpc>
                <a:spcPct val="90000"/>
              </a:lnSpc>
              <a:spcBef>
                <a:spcPts val="0"/>
              </a:spcBef>
              <a:buSzPct val="80000"/>
              <a:buFont typeface="Arial Narrow" pitchFamily="34" charset="0"/>
              <a:buChar char="●"/>
            </a:pPr>
            <a:endParaRPr lang="en-US" dirty="0" smtClean="0">
              <a:solidFill>
                <a:srgbClr val="4D4D4D"/>
              </a:solidFill>
            </a:endParaRPr>
          </a:p>
          <a:p>
            <a:pPr marL="514350" indent="-514350" eaLnBrk="1" hangingPunct="1">
              <a:lnSpc>
                <a:spcPct val="90000"/>
              </a:lnSpc>
              <a:spcBef>
                <a:spcPts val="0"/>
              </a:spcBef>
              <a:buSzPct val="80000"/>
              <a:buFont typeface="Arial Narrow" pitchFamily="34" charset="0"/>
              <a:buChar char="●"/>
            </a:pPr>
            <a:r>
              <a:rPr lang="en-US" dirty="0" smtClean="0">
                <a:solidFill>
                  <a:srgbClr val="4D4D4D"/>
                </a:solidFill>
              </a:rPr>
              <a:t>Requires substantial leadership and financial investment</a:t>
            </a:r>
          </a:p>
          <a:p>
            <a:pPr marL="514350" indent="-514350" eaLnBrk="1" hangingPunct="1">
              <a:lnSpc>
                <a:spcPct val="90000"/>
              </a:lnSpc>
              <a:spcBef>
                <a:spcPts val="0"/>
              </a:spcBef>
              <a:buSzPct val="80000"/>
              <a:buFont typeface="Arial Narrow" pitchFamily="34" charset="0"/>
              <a:buChar char="●"/>
            </a:pPr>
            <a:endParaRPr lang="en-US" dirty="0" smtClean="0">
              <a:solidFill>
                <a:srgbClr val="4D4D4D"/>
              </a:solidFill>
            </a:endParaRPr>
          </a:p>
          <a:p>
            <a:pPr marL="514350" indent="-514350" eaLnBrk="1" hangingPunct="1">
              <a:lnSpc>
                <a:spcPct val="90000"/>
              </a:lnSpc>
              <a:spcBef>
                <a:spcPts val="0"/>
              </a:spcBef>
              <a:buSzPct val="80000"/>
              <a:buFont typeface="Arial Narrow" pitchFamily="34" charset="0"/>
              <a:buChar char="●"/>
            </a:pPr>
            <a:r>
              <a:rPr lang="en-US" dirty="0" smtClean="0">
                <a:solidFill>
                  <a:srgbClr val="4D4D4D"/>
                </a:solidFill>
              </a:rPr>
              <a:t>Learn to fish</a:t>
            </a:r>
          </a:p>
          <a:p>
            <a:pPr marL="514350" indent="-514350" eaLnBrk="1" hangingPunct="1">
              <a:lnSpc>
                <a:spcPct val="90000"/>
              </a:lnSpc>
              <a:spcBef>
                <a:spcPct val="30000"/>
              </a:spcBef>
              <a:buClr>
                <a:srgbClr val="0092AC"/>
              </a:buClr>
              <a:buSzPct val="80000"/>
              <a:buFont typeface="Arial Narrow" pitchFamily="34" charset="0"/>
              <a:buChar char="●"/>
            </a:pPr>
            <a:endParaRPr lang="en-US" sz="2800" dirty="0" smtClean="0">
              <a:solidFill>
                <a:srgbClr val="4D4D4D"/>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279400" y="381000"/>
            <a:ext cx="8458200" cy="990600"/>
          </a:xfrm>
        </p:spPr>
        <p:txBody>
          <a:bodyPr/>
          <a:lstStyle/>
          <a:p>
            <a:pPr eaLnBrk="1" hangingPunct="1"/>
            <a:r>
              <a:rPr lang="en-US" sz="3200" dirty="0" smtClean="0"/>
              <a:t>CPI at Seattle Children’s Hospital</a:t>
            </a:r>
          </a:p>
        </p:txBody>
      </p:sp>
      <p:sp>
        <p:nvSpPr>
          <p:cNvPr id="3" name="Rectangle 3"/>
          <p:cNvSpPr txBox="1">
            <a:spLocks noChangeArrowheads="1"/>
          </p:cNvSpPr>
          <p:nvPr/>
        </p:nvSpPr>
        <p:spPr>
          <a:xfrm>
            <a:off x="304800" y="1371600"/>
            <a:ext cx="8229600" cy="4800600"/>
          </a:xfrm>
          <a:prstGeom prst="rect">
            <a:avLst/>
          </a:prstGeom>
        </p:spPr>
        <p:txBody>
          <a:body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rgbClr val="525353"/>
              </a:solidFill>
              <a:effectLst/>
              <a:uLnTx/>
              <a:uFillTx/>
              <a:latin typeface="+mn-lt"/>
              <a:ea typeface="+mn-ea"/>
              <a:cs typeface="Geneva"/>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rgbClr val="525353"/>
              </a:solidFill>
              <a:effectLst/>
              <a:uLnTx/>
              <a:uFillTx/>
              <a:latin typeface="+mn-lt"/>
              <a:ea typeface="+mn-ea"/>
              <a:cs typeface="Geneva"/>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lang="en-US" sz="2800" kern="0" dirty="0" smtClean="0">
              <a:solidFill>
                <a:srgbClr val="525353"/>
              </a:solidFill>
              <a:latin typeface="+mn-lt"/>
              <a:ea typeface="+mn-ea"/>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3600" b="1" i="0" u="none" strike="noStrike" kern="0" cap="none" spc="0" normalizeH="0" baseline="0" noProof="0" dirty="0" smtClean="0">
                <a:ln>
                  <a:noFill/>
                </a:ln>
                <a:solidFill>
                  <a:srgbClr val="525353"/>
                </a:solidFill>
                <a:effectLst/>
                <a:uLnTx/>
                <a:uFillTx/>
                <a:latin typeface="+mn-lt"/>
                <a:ea typeface="+mn-ea"/>
                <a:cs typeface="Geneva"/>
              </a:rPr>
              <a:t>Thank you</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rgbClr val="525353"/>
              </a:solidFill>
              <a:effectLst/>
              <a:uLnTx/>
              <a:uFillTx/>
              <a:latin typeface="+mn-lt"/>
              <a:ea typeface="+mn-ea"/>
              <a:cs typeface="Geneva"/>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smtClean="0">
              <a:ln>
                <a:noFill/>
              </a:ln>
              <a:solidFill>
                <a:srgbClr val="525353"/>
              </a:solidFill>
              <a:effectLst/>
              <a:uLnTx/>
              <a:uFillTx/>
              <a:latin typeface="+mn-lt"/>
              <a:ea typeface="+mn-ea"/>
              <a:cs typeface="Genev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rgbClr val="525353"/>
              </a:solidFill>
              <a:effectLst/>
              <a:uLnTx/>
              <a:uFillTx/>
              <a:latin typeface="+mn-lt"/>
              <a:ea typeface="+mn-ea"/>
              <a:cs typeface="Geneva"/>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rgbClr val="525353"/>
              </a:solidFill>
              <a:effectLst/>
              <a:uLnTx/>
              <a:uFillTx/>
              <a:latin typeface="+mn-lt"/>
              <a:ea typeface="+mn-ea"/>
              <a:cs typeface="Genev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xfrm>
            <a:off x="457200" y="381000"/>
            <a:ext cx="8001000" cy="685800"/>
          </a:xfrm>
        </p:spPr>
        <p:txBody>
          <a:bodyPr/>
          <a:lstStyle/>
          <a:p>
            <a:pPr eaLnBrk="1" hangingPunct="1"/>
            <a:r>
              <a:rPr lang="en-US" sz="3200" dirty="0" smtClean="0"/>
              <a:t>Our CPI Philosophy</a:t>
            </a:r>
          </a:p>
        </p:txBody>
      </p:sp>
      <p:sp>
        <p:nvSpPr>
          <p:cNvPr id="680963" name="Rectangle 3"/>
          <p:cNvSpPr>
            <a:spLocks noGrp="1" noChangeArrowheads="1"/>
          </p:cNvSpPr>
          <p:nvPr>
            <p:ph type="body" idx="4294967295"/>
          </p:nvPr>
        </p:nvSpPr>
        <p:spPr>
          <a:xfrm>
            <a:off x="381000" y="1295400"/>
            <a:ext cx="8382000" cy="5257800"/>
          </a:xfrm>
        </p:spPr>
        <p:txBody>
          <a:bodyPr>
            <a:normAutofit fontScale="85000" lnSpcReduction="10000"/>
          </a:bodyPr>
          <a:lstStyle/>
          <a:p>
            <a:pPr eaLnBrk="1" hangingPunct="1">
              <a:lnSpc>
                <a:spcPct val="90000"/>
              </a:lnSpc>
              <a:buSzPct val="110000"/>
              <a:defRPr/>
            </a:pPr>
            <a:r>
              <a:rPr lang="en-US" sz="2600" b="1" dirty="0">
                <a:solidFill>
                  <a:srgbClr val="4D4D4D"/>
                </a:solidFill>
              </a:rPr>
              <a:t>Focus on the Patient and Family</a:t>
            </a:r>
          </a:p>
          <a:p>
            <a:pPr lvl="1" eaLnBrk="1" hangingPunct="1">
              <a:lnSpc>
                <a:spcPct val="90000"/>
              </a:lnSpc>
              <a:defRPr/>
            </a:pPr>
            <a:r>
              <a:rPr lang="en-US" sz="2600" dirty="0">
                <a:solidFill>
                  <a:srgbClr val="4D4D4D"/>
                </a:solidFill>
              </a:rPr>
              <a:t>Involve patients and families in our improvement work</a:t>
            </a:r>
          </a:p>
          <a:p>
            <a:pPr lvl="1" eaLnBrk="1" hangingPunct="1">
              <a:lnSpc>
                <a:spcPct val="90000"/>
              </a:lnSpc>
              <a:defRPr/>
            </a:pPr>
            <a:r>
              <a:rPr lang="en-US" sz="2600" dirty="0">
                <a:solidFill>
                  <a:srgbClr val="4D4D4D"/>
                </a:solidFill>
              </a:rPr>
              <a:t>Don’t imagine we know what they want, listen </a:t>
            </a:r>
          </a:p>
          <a:p>
            <a:pPr lvl="1" eaLnBrk="1" hangingPunct="1">
              <a:lnSpc>
                <a:spcPct val="90000"/>
              </a:lnSpc>
              <a:defRPr/>
            </a:pPr>
            <a:r>
              <a:rPr lang="en-US" sz="2600" dirty="0">
                <a:solidFill>
                  <a:srgbClr val="4D4D4D"/>
                </a:solidFill>
              </a:rPr>
              <a:t>The uniqueness of our patients should be our only variation</a:t>
            </a:r>
          </a:p>
          <a:p>
            <a:pPr lvl="1" eaLnBrk="1" hangingPunct="1">
              <a:lnSpc>
                <a:spcPct val="90000"/>
              </a:lnSpc>
              <a:defRPr/>
            </a:pPr>
            <a:endParaRPr lang="en-US" sz="2600" dirty="0">
              <a:solidFill>
                <a:srgbClr val="4D4D4D"/>
              </a:solidFill>
            </a:endParaRPr>
          </a:p>
          <a:p>
            <a:pPr eaLnBrk="1" hangingPunct="1">
              <a:lnSpc>
                <a:spcPct val="90000"/>
              </a:lnSpc>
              <a:buSzPct val="110000"/>
              <a:defRPr/>
            </a:pPr>
            <a:r>
              <a:rPr lang="en-US" sz="2600" b="1" dirty="0">
                <a:solidFill>
                  <a:srgbClr val="4D4D4D"/>
                </a:solidFill>
              </a:rPr>
              <a:t>Support Faculty and Staff in </a:t>
            </a:r>
            <a:r>
              <a:rPr lang="en-US" sz="2600" b="1" dirty="0" smtClean="0">
                <a:solidFill>
                  <a:srgbClr val="4D4D4D"/>
                </a:solidFill>
              </a:rPr>
              <a:t>their </a:t>
            </a:r>
            <a:r>
              <a:rPr lang="en-US" sz="2600" b="1" dirty="0">
                <a:solidFill>
                  <a:srgbClr val="4D4D4D"/>
                </a:solidFill>
              </a:rPr>
              <a:t>Work</a:t>
            </a:r>
          </a:p>
          <a:p>
            <a:pPr lvl="1" eaLnBrk="1" hangingPunct="1">
              <a:lnSpc>
                <a:spcPct val="90000"/>
              </a:lnSpc>
              <a:defRPr/>
            </a:pPr>
            <a:r>
              <a:rPr lang="en-US" sz="2600" dirty="0">
                <a:solidFill>
                  <a:srgbClr val="4D4D4D"/>
                </a:solidFill>
              </a:rPr>
              <a:t>Give people the opportunity to </a:t>
            </a:r>
            <a:r>
              <a:rPr lang="en-US" sz="2600" dirty="0" smtClean="0">
                <a:solidFill>
                  <a:srgbClr val="4D4D4D"/>
                </a:solidFill>
              </a:rPr>
              <a:t>participate </a:t>
            </a:r>
            <a:endParaRPr lang="en-US" sz="2600" dirty="0">
              <a:solidFill>
                <a:srgbClr val="4D4D4D"/>
              </a:solidFill>
            </a:endParaRPr>
          </a:p>
          <a:p>
            <a:pPr lvl="1" eaLnBrk="1" hangingPunct="1">
              <a:lnSpc>
                <a:spcPct val="90000"/>
              </a:lnSpc>
              <a:defRPr/>
            </a:pPr>
            <a:r>
              <a:rPr lang="en-US" sz="2600" dirty="0">
                <a:solidFill>
                  <a:srgbClr val="4D4D4D"/>
                </a:solidFill>
              </a:rPr>
              <a:t>We are partners to be engaged, not customers to be </a:t>
            </a:r>
            <a:r>
              <a:rPr lang="en-US" sz="2600" dirty="0" smtClean="0">
                <a:solidFill>
                  <a:srgbClr val="4D4D4D"/>
                </a:solidFill>
              </a:rPr>
              <a:t>served</a:t>
            </a:r>
          </a:p>
          <a:p>
            <a:pPr lvl="1" eaLnBrk="1" hangingPunct="1">
              <a:lnSpc>
                <a:spcPct val="90000"/>
              </a:lnSpc>
              <a:defRPr/>
            </a:pPr>
            <a:r>
              <a:rPr lang="en-US" sz="2600" dirty="0" smtClean="0">
                <a:solidFill>
                  <a:srgbClr val="4D4D4D"/>
                </a:solidFill>
              </a:rPr>
              <a:t>Make it easy to do the right thing</a:t>
            </a:r>
            <a:endParaRPr lang="en-US" sz="2600" dirty="0">
              <a:solidFill>
                <a:srgbClr val="4D4D4D"/>
              </a:solidFill>
            </a:endParaRPr>
          </a:p>
          <a:p>
            <a:pPr lvl="1" eaLnBrk="1" hangingPunct="1">
              <a:lnSpc>
                <a:spcPct val="90000"/>
              </a:lnSpc>
              <a:defRPr/>
            </a:pPr>
            <a:r>
              <a:rPr lang="en-US" sz="2600" dirty="0">
                <a:solidFill>
                  <a:srgbClr val="4D4D4D"/>
                </a:solidFill>
              </a:rPr>
              <a:t>No Layoffs</a:t>
            </a:r>
          </a:p>
          <a:p>
            <a:pPr lvl="1" eaLnBrk="1" hangingPunct="1">
              <a:lnSpc>
                <a:spcPct val="90000"/>
              </a:lnSpc>
              <a:defRPr/>
            </a:pPr>
            <a:endParaRPr lang="en-US" sz="2600" dirty="0">
              <a:solidFill>
                <a:srgbClr val="4D4D4D"/>
              </a:solidFill>
            </a:endParaRPr>
          </a:p>
          <a:p>
            <a:pPr eaLnBrk="1" hangingPunct="1">
              <a:lnSpc>
                <a:spcPct val="90000"/>
              </a:lnSpc>
              <a:buSzPct val="110000"/>
              <a:defRPr/>
            </a:pPr>
            <a:r>
              <a:rPr lang="en-US" sz="2600" b="1" dirty="0">
                <a:solidFill>
                  <a:srgbClr val="4D4D4D"/>
                </a:solidFill>
              </a:rPr>
              <a:t>Take a Long Term View</a:t>
            </a:r>
          </a:p>
          <a:p>
            <a:pPr lvl="1" eaLnBrk="1" hangingPunct="1">
              <a:lnSpc>
                <a:spcPct val="90000"/>
              </a:lnSpc>
              <a:defRPr/>
            </a:pPr>
            <a:r>
              <a:rPr lang="en-US" sz="2600" dirty="0">
                <a:solidFill>
                  <a:srgbClr val="4D4D4D"/>
                </a:solidFill>
              </a:rPr>
              <a:t>Relentless, iterative </a:t>
            </a:r>
            <a:r>
              <a:rPr lang="en-US" sz="2600" dirty="0" smtClean="0">
                <a:solidFill>
                  <a:srgbClr val="4D4D4D"/>
                </a:solidFill>
              </a:rPr>
              <a:t>improvement (PDCA)</a:t>
            </a:r>
            <a:endParaRPr lang="en-US" sz="2600" dirty="0">
              <a:solidFill>
                <a:srgbClr val="4D4D4D"/>
              </a:solidFill>
            </a:endParaRPr>
          </a:p>
          <a:p>
            <a:pPr lvl="1" eaLnBrk="1" hangingPunct="1">
              <a:lnSpc>
                <a:spcPct val="90000"/>
              </a:lnSpc>
              <a:defRPr/>
            </a:pPr>
            <a:r>
              <a:rPr lang="en-US" sz="2600" dirty="0" smtClean="0">
                <a:solidFill>
                  <a:srgbClr val="4D4D4D"/>
                </a:solidFill>
              </a:rPr>
              <a:t>Patience, this is generational work</a:t>
            </a:r>
            <a:endParaRPr lang="en-US" sz="2600" dirty="0">
              <a:solidFill>
                <a:srgbClr val="4D4D4D"/>
              </a:solidFill>
            </a:endParaRPr>
          </a:p>
          <a:p>
            <a:pPr lvl="1" eaLnBrk="1" hangingPunct="1">
              <a:lnSpc>
                <a:spcPct val="90000"/>
              </a:lnSpc>
              <a:defRPr/>
            </a:pPr>
            <a:r>
              <a:rPr lang="en-US" sz="2600" dirty="0" smtClean="0">
                <a:solidFill>
                  <a:srgbClr val="4D4D4D"/>
                </a:solidFill>
              </a:rPr>
              <a:t>Focus, avoid the squirrel syndrome</a:t>
            </a:r>
            <a:endParaRPr lang="en-US" sz="2600" dirty="0">
              <a:solidFill>
                <a:srgbClr val="4D4D4D"/>
              </a:solidFill>
            </a:endParaRPr>
          </a:p>
          <a:p>
            <a:pPr lvl="1" eaLnBrk="1" hangingPunct="1">
              <a:lnSpc>
                <a:spcPct val="90000"/>
              </a:lnSpc>
              <a:defRPr/>
            </a:pPr>
            <a:endParaRPr lang="en-US" dirty="0">
              <a:solidFill>
                <a:srgbClr val="4D4D4D"/>
              </a:solidFill>
            </a:endParaRPr>
          </a:p>
          <a:p>
            <a:pPr lvl="1" eaLnBrk="1" hangingPunct="1">
              <a:lnSpc>
                <a:spcPct val="90000"/>
              </a:lnSpc>
              <a:defRPr/>
            </a:pPr>
            <a:endParaRPr lang="en-US" dirty="0">
              <a:solidFill>
                <a:srgbClr val="4D4D4D"/>
              </a:solidFill>
            </a:endParaRPr>
          </a:p>
          <a:p>
            <a:pPr eaLnBrk="1" hangingPunct="1">
              <a:lnSpc>
                <a:spcPct val="90000"/>
              </a:lnSpc>
              <a:defRPr/>
            </a:pPr>
            <a:endParaRPr lang="en-US" sz="2800" dirty="0"/>
          </a:p>
          <a:p>
            <a:pPr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80963">
                                            <p:txEl>
                                              <p:pRg st="1" end="1"/>
                                            </p:txEl>
                                          </p:spTgt>
                                        </p:tgtEl>
                                        <p:attrNameLst>
                                          <p:attrName>style.visibility</p:attrName>
                                        </p:attrNameLst>
                                      </p:cBhvr>
                                      <p:to>
                                        <p:strVal val="visible"/>
                                      </p:to>
                                    </p:set>
                                    <p:animEffect transition="in" filter="blinds(horizontal)">
                                      <p:cBhvr>
                                        <p:cTn id="7" dur="500"/>
                                        <p:tgtEl>
                                          <p:spTgt spid="68096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80963">
                                            <p:txEl>
                                              <p:pRg st="2" end="2"/>
                                            </p:txEl>
                                          </p:spTgt>
                                        </p:tgtEl>
                                        <p:attrNameLst>
                                          <p:attrName>style.visibility</p:attrName>
                                        </p:attrNameLst>
                                      </p:cBhvr>
                                      <p:to>
                                        <p:strVal val="visible"/>
                                      </p:to>
                                    </p:set>
                                    <p:animEffect transition="in" filter="blinds(horizontal)">
                                      <p:cBhvr>
                                        <p:cTn id="10" dur="500"/>
                                        <p:tgtEl>
                                          <p:spTgt spid="68096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80963">
                                            <p:txEl>
                                              <p:pRg st="3" end="3"/>
                                            </p:txEl>
                                          </p:spTgt>
                                        </p:tgtEl>
                                        <p:attrNameLst>
                                          <p:attrName>style.visibility</p:attrName>
                                        </p:attrNameLst>
                                      </p:cBhvr>
                                      <p:to>
                                        <p:strVal val="visible"/>
                                      </p:to>
                                    </p:set>
                                    <p:animEffect transition="in" filter="blinds(horizontal)">
                                      <p:cBhvr>
                                        <p:cTn id="13" dur="500"/>
                                        <p:tgtEl>
                                          <p:spTgt spid="68096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80963">
                                            <p:txEl>
                                              <p:pRg st="6" end="6"/>
                                            </p:txEl>
                                          </p:spTgt>
                                        </p:tgtEl>
                                        <p:attrNameLst>
                                          <p:attrName>style.visibility</p:attrName>
                                        </p:attrNameLst>
                                      </p:cBhvr>
                                      <p:to>
                                        <p:strVal val="visible"/>
                                      </p:to>
                                    </p:set>
                                    <p:animEffect transition="in" filter="blinds(horizontal)">
                                      <p:cBhvr>
                                        <p:cTn id="18" dur="500"/>
                                        <p:tgtEl>
                                          <p:spTgt spid="68096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80963">
                                            <p:txEl>
                                              <p:pRg st="7" end="7"/>
                                            </p:txEl>
                                          </p:spTgt>
                                        </p:tgtEl>
                                        <p:attrNameLst>
                                          <p:attrName>style.visibility</p:attrName>
                                        </p:attrNameLst>
                                      </p:cBhvr>
                                      <p:to>
                                        <p:strVal val="visible"/>
                                      </p:to>
                                    </p:set>
                                    <p:animEffect transition="in" filter="blinds(horizontal)">
                                      <p:cBhvr>
                                        <p:cTn id="21" dur="500"/>
                                        <p:tgtEl>
                                          <p:spTgt spid="680963">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80963">
                                            <p:txEl>
                                              <p:pRg st="8" end="8"/>
                                            </p:txEl>
                                          </p:spTgt>
                                        </p:tgtEl>
                                        <p:attrNameLst>
                                          <p:attrName>style.visibility</p:attrName>
                                        </p:attrNameLst>
                                      </p:cBhvr>
                                      <p:to>
                                        <p:strVal val="visible"/>
                                      </p:to>
                                    </p:set>
                                    <p:animEffect transition="in" filter="blinds(horizontal)">
                                      <p:cBhvr>
                                        <p:cTn id="24" dur="500"/>
                                        <p:tgtEl>
                                          <p:spTgt spid="680963">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80963">
                                            <p:txEl>
                                              <p:pRg st="9" end="9"/>
                                            </p:txEl>
                                          </p:spTgt>
                                        </p:tgtEl>
                                        <p:attrNameLst>
                                          <p:attrName>style.visibility</p:attrName>
                                        </p:attrNameLst>
                                      </p:cBhvr>
                                      <p:to>
                                        <p:strVal val="visible"/>
                                      </p:to>
                                    </p:set>
                                    <p:animEffect transition="in" filter="blinds(horizontal)">
                                      <p:cBhvr>
                                        <p:cTn id="27" dur="500"/>
                                        <p:tgtEl>
                                          <p:spTgt spid="68096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80963">
                                            <p:txEl>
                                              <p:pRg st="12" end="12"/>
                                            </p:txEl>
                                          </p:spTgt>
                                        </p:tgtEl>
                                        <p:attrNameLst>
                                          <p:attrName>style.visibility</p:attrName>
                                        </p:attrNameLst>
                                      </p:cBhvr>
                                      <p:to>
                                        <p:strVal val="visible"/>
                                      </p:to>
                                    </p:set>
                                    <p:animEffect transition="in" filter="blinds(horizontal)">
                                      <p:cBhvr>
                                        <p:cTn id="32" dur="500"/>
                                        <p:tgtEl>
                                          <p:spTgt spid="680963">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80963">
                                            <p:txEl>
                                              <p:pRg st="13" end="13"/>
                                            </p:txEl>
                                          </p:spTgt>
                                        </p:tgtEl>
                                        <p:attrNameLst>
                                          <p:attrName>style.visibility</p:attrName>
                                        </p:attrNameLst>
                                      </p:cBhvr>
                                      <p:to>
                                        <p:strVal val="visible"/>
                                      </p:to>
                                    </p:set>
                                    <p:animEffect transition="in" filter="blinds(horizontal)">
                                      <p:cBhvr>
                                        <p:cTn id="37" dur="500"/>
                                        <p:tgtEl>
                                          <p:spTgt spid="680963">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80963">
                                            <p:txEl>
                                              <p:pRg st="14" end="14"/>
                                            </p:txEl>
                                          </p:spTgt>
                                        </p:tgtEl>
                                        <p:attrNameLst>
                                          <p:attrName>style.visibility</p:attrName>
                                        </p:attrNameLst>
                                      </p:cBhvr>
                                      <p:to>
                                        <p:strVal val="visible"/>
                                      </p:to>
                                    </p:set>
                                    <p:animEffect transition="in" filter="blinds(horizontal)">
                                      <p:cBhvr>
                                        <p:cTn id="42" dur="500"/>
                                        <p:tgtEl>
                                          <p:spTgt spid="68096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xfrm>
            <a:off x="381000" y="327025"/>
            <a:ext cx="8382000" cy="715963"/>
          </a:xfrm>
        </p:spPr>
        <p:txBody>
          <a:bodyPr/>
          <a:lstStyle/>
          <a:p>
            <a:pPr eaLnBrk="1" hangingPunct="1"/>
            <a:r>
              <a:rPr lang="en-US" sz="3200" dirty="0" smtClean="0"/>
              <a:t>Our Approach</a:t>
            </a:r>
          </a:p>
        </p:txBody>
      </p:sp>
      <p:sp>
        <p:nvSpPr>
          <p:cNvPr id="105474" name="Rectangle 3"/>
          <p:cNvSpPr>
            <a:spLocks noGrp="1" noChangeArrowheads="1"/>
          </p:cNvSpPr>
          <p:nvPr>
            <p:ph type="body" idx="4294967295"/>
          </p:nvPr>
        </p:nvSpPr>
        <p:spPr>
          <a:xfrm>
            <a:off x="762000" y="1366838"/>
            <a:ext cx="7620000" cy="5097462"/>
          </a:xfrm>
        </p:spPr>
        <p:txBody>
          <a:bodyPr/>
          <a:lstStyle/>
          <a:p>
            <a:pPr eaLnBrk="1" hangingPunct="1">
              <a:spcBef>
                <a:spcPct val="10000"/>
              </a:spcBef>
              <a:buClr>
                <a:schemeClr val="tx1"/>
              </a:buClr>
              <a:buSzPct val="75000"/>
              <a:buFont typeface="Monotype Corsiva" pitchFamily="66" charset="0"/>
              <a:buChar char="●"/>
            </a:pPr>
            <a:endParaRPr lang="en-US" dirty="0" smtClean="0">
              <a:solidFill>
                <a:srgbClr val="4D4D4D"/>
              </a:solidFill>
            </a:endParaRPr>
          </a:p>
          <a:p>
            <a:pPr eaLnBrk="1" hangingPunct="1">
              <a:spcBef>
                <a:spcPct val="10000"/>
              </a:spcBef>
              <a:buClr>
                <a:schemeClr val="tx1"/>
              </a:buClr>
              <a:buSzPct val="75000"/>
              <a:buFont typeface="Monotype Corsiva" pitchFamily="66" charset="0"/>
              <a:buChar char="●"/>
            </a:pPr>
            <a:r>
              <a:rPr lang="en-US" b="1" dirty="0" smtClean="0">
                <a:solidFill>
                  <a:srgbClr val="4D4D4D"/>
                </a:solidFill>
              </a:rPr>
              <a:t>Leader Guidance and Direction:</a:t>
            </a:r>
            <a:r>
              <a:rPr lang="en-US" dirty="0" smtClean="0">
                <a:solidFill>
                  <a:srgbClr val="4D4D4D"/>
                </a:solidFill>
              </a:rPr>
              <a:t> this is our management system, our method of improvement</a:t>
            </a:r>
          </a:p>
          <a:p>
            <a:pPr eaLnBrk="1" hangingPunct="1">
              <a:spcBef>
                <a:spcPct val="10000"/>
              </a:spcBef>
              <a:buClr>
                <a:schemeClr val="tx1"/>
              </a:buClr>
              <a:buSzPct val="75000"/>
              <a:buFont typeface="Monotype Corsiva" pitchFamily="66" charset="0"/>
              <a:buChar char="●"/>
            </a:pPr>
            <a:endParaRPr lang="en-US" dirty="0" smtClean="0">
              <a:solidFill>
                <a:srgbClr val="4D4D4D"/>
              </a:solidFill>
            </a:endParaRPr>
          </a:p>
          <a:p>
            <a:pPr eaLnBrk="1" hangingPunct="1">
              <a:spcBef>
                <a:spcPct val="10000"/>
              </a:spcBef>
              <a:buClr>
                <a:schemeClr val="tx1"/>
              </a:buClr>
              <a:buSzPct val="75000"/>
              <a:buFont typeface="Monotype Corsiva" pitchFamily="66" charset="0"/>
              <a:buChar char="●"/>
            </a:pPr>
            <a:r>
              <a:rPr lang="en-US" sz="2400" b="1" dirty="0" smtClean="0">
                <a:solidFill>
                  <a:srgbClr val="4D4D4D"/>
                </a:solidFill>
              </a:rPr>
              <a:t>Staff (and Family) Participation: </a:t>
            </a:r>
            <a:r>
              <a:rPr lang="en-US" sz="2400" dirty="0" smtClean="0">
                <a:solidFill>
                  <a:srgbClr val="4D4D4D"/>
                </a:solidFill>
              </a:rPr>
              <a:t>this is how we will improve</a:t>
            </a:r>
          </a:p>
          <a:p>
            <a:pPr eaLnBrk="1" hangingPunct="1">
              <a:spcBef>
                <a:spcPct val="10000"/>
              </a:spcBef>
              <a:buClr>
                <a:schemeClr val="tx1"/>
              </a:buClr>
              <a:buSzPct val="75000"/>
              <a:buFont typeface="Monotype Corsiva" pitchFamily="66" charset="0"/>
              <a:buChar char="●"/>
            </a:pPr>
            <a:endParaRPr lang="en-US" sz="2400" dirty="0" smtClean="0">
              <a:solidFill>
                <a:srgbClr val="4D4D4D"/>
              </a:solidFill>
            </a:endParaRPr>
          </a:p>
          <a:p>
            <a:pPr eaLnBrk="1" hangingPunct="1">
              <a:spcBef>
                <a:spcPct val="10000"/>
              </a:spcBef>
              <a:buClr>
                <a:schemeClr val="tx1"/>
              </a:buClr>
              <a:buSzPct val="75000"/>
              <a:buFont typeface="Monotype Corsiva" pitchFamily="66" charset="0"/>
              <a:buChar char="●"/>
            </a:pPr>
            <a:r>
              <a:rPr lang="en-US" b="1" dirty="0" smtClean="0">
                <a:solidFill>
                  <a:srgbClr val="4D4D4D"/>
                </a:solidFill>
              </a:rPr>
              <a:t>Understand the Sequence of Work: </a:t>
            </a:r>
            <a:r>
              <a:rPr lang="en-US" dirty="0" smtClean="0">
                <a:solidFill>
                  <a:srgbClr val="4D4D4D"/>
                </a:solidFill>
              </a:rPr>
              <a:t>map</a:t>
            </a:r>
            <a:r>
              <a:rPr lang="en-US" b="1" dirty="0" smtClean="0">
                <a:solidFill>
                  <a:srgbClr val="4D4D4D"/>
                </a:solidFill>
              </a:rPr>
              <a:t> </a:t>
            </a:r>
            <a:r>
              <a:rPr lang="en-US" dirty="0" smtClean="0">
                <a:solidFill>
                  <a:srgbClr val="4D4D4D"/>
                </a:solidFill>
              </a:rPr>
              <a:t>the process</a:t>
            </a:r>
          </a:p>
          <a:p>
            <a:pPr eaLnBrk="1" hangingPunct="1">
              <a:spcBef>
                <a:spcPct val="10000"/>
              </a:spcBef>
              <a:buClr>
                <a:schemeClr val="tx1"/>
              </a:buClr>
              <a:buSzPct val="75000"/>
              <a:buFont typeface="Monotype Corsiva" pitchFamily="66" charset="0"/>
              <a:buChar char="●"/>
            </a:pPr>
            <a:endParaRPr lang="en-US" dirty="0" smtClean="0">
              <a:solidFill>
                <a:srgbClr val="4D4D4D"/>
              </a:solidFill>
            </a:endParaRPr>
          </a:p>
          <a:p>
            <a:pPr eaLnBrk="1" hangingPunct="1">
              <a:spcBef>
                <a:spcPct val="10000"/>
              </a:spcBef>
              <a:buClr>
                <a:schemeClr val="tx1"/>
              </a:buClr>
              <a:buSzPct val="75000"/>
              <a:buFont typeface="Monotype Corsiva" pitchFamily="66" charset="0"/>
              <a:buChar char="●"/>
            </a:pPr>
            <a:r>
              <a:rPr lang="en-US" sz="2400" b="1" dirty="0" smtClean="0">
                <a:solidFill>
                  <a:srgbClr val="4D4D4D"/>
                </a:solidFill>
              </a:rPr>
              <a:t>Identify Waste: </a:t>
            </a:r>
            <a:r>
              <a:rPr lang="en-US" sz="2400" dirty="0" smtClean="0">
                <a:solidFill>
                  <a:srgbClr val="4D4D4D"/>
                </a:solidFill>
              </a:rPr>
              <a:t>reduce or eliminate it</a:t>
            </a:r>
          </a:p>
          <a:p>
            <a:pPr marL="1200150" lvl="1" eaLnBrk="1" hangingPunct="1">
              <a:spcBef>
                <a:spcPct val="10000"/>
              </a:spcBef>
              <a:buClr>
                <a:schemeClr val="tx1"/>
              </a:buClr>
              <a:buSzPct val="75000"/>
            </a:pPr>
            <a:endParaRPr lang="en-US" sz="2400" dirty="0" smtClean="0">
              <a:solidFill>
                <a:srgbClr val="4D4D4D"/>
              </a:solidFill>
            </a:endParaRPr>
          </a:p>
          <a:p>
            <a:pPr eaLnBrk="1" hangingPunct="1">
              <a:buClr>
                <a:schemeClr val="tx1"/>
              </a:buClr>
              <a:buSzPct val="75000"/>
              <a:buFont typeface="Monotype Corsiva" pitchFamily="66" charset="0"/>
              <a:buChar char="●"/>
            </a:pPr>
            <a:endParaRPr lang="en-US" dirty="0" smtClean="0">
              <a:solidFill>
                <a:srgbClr val="4D4D4D"/>
              </a:solidFill>
            </a:endParaRPr>
          </a:p>
          <a:p>
            <a:pPr eaLnBrk="1" hangingPunct="1">
              <a:buClr>
                <a:schemeClr val="tx1"/>
              </a:buClr>
              <a:buSzPct val="75000"/>
              <a:buNone/>
            </a:pPr>
            <a:endParaRPr lang="en-US" dirty="0" smtClean="0">
              <a:solidFill>
                <a:srgbClr val="4D4D4D"/>
              </a:solidFill>
            </a:endParaRPr>
          </a:p>
          <a:p>
            <a:pPr marL="1200150" lvl="1" eaLnBrk="1" hangingPunct="1">
              <a:spcBef>
                <a:spcPct val="10000"/>
              </a:spcBef>
              <a:buClr>
                <a:schemeClr val="tx1"/>
              </a:buClr>
              <a:buSzPct val="75000"/>
              <a:buNone/>
            </a:pPr>
            <a:endParaRPr lang="en-US" sz="2400" dirty="0" smtClean="0">
              <a:solidFill>
                <a:srgbClr val="4D4D4D"/>
              </a:solidFill>
            </a:endParaRPr>
          </a:p>
          <a:p>
            <a:pPr eaLnBrk="1" hangingPunct="1">
              <a:buClr>
                <a:schemeClr val="tx1"/>
              </a:buClr>
              <a:buFont typeface="Monotype Corsiva" pitchFamily="66" charset="0"/>
              <a:buNone/>
            </a:pPr>
            <a:endParaRPr lang="en-US" sz="2800" dirty="0" smtClean="0">
              <a:solidFill>
                <a:srgbClr val="4D4D4D"/>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04800" y="304800"/>
            <a:ext cx="8610600" cy="914400"/>
          </a:xfrm>
        </p:spPr>
        <p:txBody>
          <a:bodyPr/>
          <a:lstStyle/>
          <a:p>
            <a:r>
              <a:rPr lang="en-US" sz="3200" dirty="0" smtClean="0"/>
              <a:t>A Few Words About Waste…</a:t>
            </a:r>
          </a:p>
        </p:txBody>
      </p:sp>
      <p:sp>
        <p:nvSpPr>
          <p:cNvPr id="11" name="Rectangle 3"/>
          <p:cNvSpPr txBox="1">
            <a:spLocks noChangeArrowheads="1"/>
          </p:cNvSpPr>
          <p:nvPr/>
        </p:nvSpPr>
        <p:spPr>
          <a:xfrm>
            <a:off x="914400" y="1598613"/>
            <a:ext cx="6781800" cy="4497387"/>
          </a:xfrm>
          <a:prstGeom prst="rect">
            <a:avLst/>
          </a:prstGeom>
        </p:spPr>
        <p:txBody>
          <a:bodyPr/>
          <a:lstStyle/>
          <a:p>
            <a:pPr marL="457200" marR="0" lvl="0" indent="-457200" algn="l" defTabSz="914400" rtl="0" eaLnBrk="1" fontAlgn="base" latinLnBrk="0" hangingPunct="1">
              <a:lnSpc>
                <a:spcPct val="100000"/>
              </a:lnSpc>
              <a:spcBef>
                <a:spcPct val="20000"/>
              </a:spcBef>
              <a:spcAft>
                <a:spcPct val="0"/>
              </a:spcAft>
              <a:buClrTx/>
              <a:buSzPct val="70000"/>
              <a:buFont typeface="Arial Narrow" pitchFamily="34" charset="0"/>
              <a:buChar char="●"/>
              <a:tabLst/>
              <a:defRPr/>
            </a:pPr>
            <a:endParaRPr kumimoji="0" lang="en-US" sz="2400" b="0" i="0" u="none" strike="noStrike" kern="0" cap="none" spc="0" normalizeH="0" baseline="0" noProof="0" dirty="0" smtClean="0">
              <a:ln>
                <a:noFill/>
              </a:ln>
              <a:solidFill>
                <a:srgbClr val="4D4D4D"/>
              </a:solidFill>
              <a:effectLst/>
              <a:uLnTx/>
              <a:uFillTx/>
              <a:latin typeface="+mn-lt"/>
              <a:ea typeface="+mn-ea"/>
              <a:cs typeface="Geneva"/>
            </a:endParaRPr>
          </a:p>
        </p:txBody>
      </p:sp>
      <p:sp>
        <p:nvSpPr>
          <p:cNvPr id="12" name="Rectangle 3"/>
          <p:cNvSpPr txBox="1">
            <a:spLocks noChangeArrowheads="1"/>
          </p:cNvSpPr>
          <p:nvPr/>
        </p:nvSpPr>
        <p:spPr>
          <a:xfrm>
            <a:off x="1066800" y="1751013"/>
            <a:ext cx="6781800" cy="4497387"/>
          </a:xfrm>
          <a:prstGeom prst="rect">
            <a:avLst/>
          </a:prstGeom>
        </p:spPr>
        <p:txBody>
          <a:bodyPr/>
          <a:lstStyle/>
          <a:p>
            <a:pPr marL="457200" marR="0" lvl="0" indent="-457200" algn="ctr" defTabSz="914400" rtl="0" eaLnBrk="1" fontAlgn="base" latinLnBrk="0" hangingPunct="1">
              <a:lnSpc>
                <a:spcPct val="100000"/>
              </a:lnSpc>
              <a:spcBef>
                <a:spcPct val="20000"/>
              </a:spcBef>
              <a:spcAft>
                <a:spcPct val="0"/>
              </a:spcAft>
              <a:buClrTx/>
              <a:buSzPct val="70000"/>
              <a:tabLst/>
              <a:defRPr/>
            </a:pPr>
            <a:endParaRPr lang="en-US" sz="3600" b="1" kern="0" dirty="0" smtClean="0">
              <a:solidFill>
                <a:srgbClr val="4D4D4D"/>
              </a:solidFill>
              <a:latin typeface="+mn-lt"/>
              <a:ea typeface="+mn-ea"/>
            </a:endParaRPr>
          </a:p>
          <a:p>
            <a:pPr marL="457200" marR="0" lvl="0" indent="-457200" algn="ctr" defTabSz="914400" rtl="0" eaLnBrk="1" fontAlgn="base" latinLnBrk="0" hangingPunct="1">
              <a:lnSpc>
                <a:spcPct val="100000"/>
              </a:lnSpc>
              <a:spcBef>
                <a:spcPct val="20000"/>
              </a:spcBef>
              <a:spcAft>
                <a:spcPct val="0"/>
              </a:spcAft>
              <a:buClrTx/>
              <a:buSzPct val="70000"/>
              <a:tabLst/>
              <a:defRPr/>
            </a:pPr>
            <a:r>
              <a:rPr lang="en-US" sz="3600" b="1" kern="0" dirty="0" smtClean="0">
                <a:solidFill>
                  <a:srgbClr val="4D4D4D"/>
                </a:solidFill>
                <a:latin typeface="+mn-lt"/>
                <a:ea typeface="+mn-ea"/>
              </a:rPr>
              <a:t>Waste comes cleverly</a:t>
            </a:r>
          </a:p>
          <a:p>
            <a:pPr marL="457200" marR="0" lvl="0" indent="-457200" algn="ctr" defTabSz="914400" rtl="0" eaLnBrk="1" fontAlgn="base" latinLnBrk="0" hangingPunct="1">
              <a:lnSpc>
                <a:spcPct val="100000"/>
              </a:lnSpc>
              <a:spcBef>
                <a:spcPct val="20000"/>
              </a:spcBef>
              <a:spcAft>
                <a:spcPct val="0"/>
              </a:spcAft>
              <a:buClrTx/>
              <a:buSzPct val="70000"/>
              <a:tabLst/>
              <a:defRPr/>
            </a:pPr>
            <a:r>
              <a:rPr lang="en-US" sz="3600" b="1" kern="0" dirty="0" smtClean="0">
                <a:solidFill>
                  <a:srgbClr val="4D4D4D"/>
                </a:solidFill>
                <a:latin typeface="+mn-lt"/>
                <a:ea typeface="+mn-ea"/>
              </a:rPr>
              <a:t> disguised as real work</a:t>
            </a:r>
            <a:endParaRPr kumimoji="0" lang="en-US" sz="3600" b="1" i="0" u="none" strike="noStrike" kern="0" cap="none" spc="0" normalizeH="0" baseline="0" noProof="0" dirty="0" smtClean="0">
              <a:ln>
                <a:noFill/>
              </a:ln>
              <a:solidFill>
                <a:srgbClr val="4D4D4D"/>
              </a:solidFill>
              <a:effectLst/>
              <a:uLnTx/>
              <a:uFillTx/>
              <a:latin typeface="+mn-lt"/>
              <a:ea typeface="+mn-ea"/>
              <a:cs typeface="Genev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81000"/>
            <a:ext cx="8458200" cy="990600"/>
          </a:xfrm>
        </p:spPr>
        <p:txBody>
          <a:bodyPr/>
          <a:lstStyle/>
          <a:p>
            <a:pPr eaLnBrk="1" hangingPunct="1"/>
            <a:r>
              <a:rPr lang="en-US" sz="3200" dirty="0" smtClean="0"/>
              <a:t>Waste Comes in Many Forms	</a:t>
            </a:r>
          </a:p>
        </p:txBody>
      </p:sp>
      <p:sp>
        <p:nvSpPr>
          <p:cNvPr id="22531" name="Text Box 8"/>
          <p:cNvSpPr txBox="1">
            <a:spLocks noChangeArrowheads="1"/>
          </p:cNvSpPr>
          <p:nvPr/>
        </p:nvSpPr>
        <p:spPr bwMode="auto">
          <a:xfrm>
            <a:off x="-76200" y="3032125"/>
            <a:ext cx="1747838" cy="366713"/>
          </a:xfrm>
          <a:prstGeom prst="rect">
            <a:avLst/>
          </a:prstGeom>
          <a:noFill/>
          <a:ln w="9525" algn="ctr">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Processing</a:t>
            </a:r>
          </a:p>
        </p:txBody>
      </p:sp>
      <p:pic>
        <p:nvPicPr>
          <p:cNvPr id="22532" name="Picture 9" descr="j0334648[1]"/>
          <p:cNvPicPr>
            <a:picLocks noChangeAspect="1" noChangeArrowheads="1"/>
          </p:cNvPicPr>
          <p:nvPr/>
        </p:nvPicPr>
        <p:blipFill>
          <a:blip r:embed="rId3" cstate="print"/>
          <a:srcRect/>
          <a:stretch>
            <a:fillRect/>
          </a:stretch>
        </p:blipFill>
        <p:spPr bwMode="auto">
          <a:xfrm>
            <a:off x="457200" y="2119313"/>
            <a:ext cx="793750" cy="930275"/>
          </a:xfrm>
          <a:prstGeom prst="rect">
            <a:avLst/>
          </a:prstGeom>
          <a:noFill/>
          <a:ln w="9525">
            <a:noFill/>
            <a:miter lim="800000"/>
            <a:headEnd/>
            <a:tailEnd/>
          </a:ln>
        </p:spPr>
      </p:pic>
      <p:grpSp>
        <p:nvGrpSpPr>
          <p:cNvPr id="2" name="Group 40"/>
          <p:cNvGrpSpPr>
            <a:grpSpLocks/>
          </p:cNvGrpSpPr>
          <p:nvPr/>
        </p:nvGrpSpPr>
        <p:grpSpPr bwMode="auto">
          <a:xfrm>
            <a:off x="2895600" y="2206625"/>
            <a:ext cx="1843088" cy="1208088"/>
            <a:chOff x="2090" y="1390"/>
            <a:chExt cx="1161" cy="761"/>
          </a:xfrm>
        </p:grpSpPr>
        <p:pic>
          <p:nvPicPr>
            <p:cNvPr id="22565" name="Picture 7" descr="bs01182_"/>
            <p:cNvPicPr>
              <a:picLocks noChangeAspect="1" noChangeArrowheads="1"/>
            </p:cNvPicPr>
            <p:nvPr/>
          </p:nvPicPr>
          <p:blipFill>
            <a:blip r:embed="rId4" cstate="print"/>
            <a:srcRect/>
            <a:stretch>
              <a:fillRect/>
            </a:stretch>
          </p:blipFill>
          <p:spPr bwMode="auto">
            <a:xfrm>
              <a:off x="2383" y="1390"/>
              <a:ext cx="538" cy="543"/>
            </a:xfrm>
            <a:prstGeom prst="rect">
              <a:avLst/>
            </a:prstGeom>
            <a:noFill/>
            <a:ln w="9525">
              <a:noFill/>
              <a:miter lim="800000"/>
              <a:headEnd/>
              <a:tailEnd/>
            </a:ln>
          </p:spPr>
        </p:pic>
        <p:sp>
          <p:nvSpPr>
            <p:cNvPr id="22566" name="Text Box 10"/>
            <p:cNvSpPr txBox="1">
              <a:spLocks noChangeArrowheads="1"/>
            </p:cNvSpPr>
            <p:nvPr/>
          </p:nvSpPr>
          <p:spPr bwMode="auto">
            <a:xfrm>
              <a:off x="2090" y="1920"/>
              <a:ext cx="1161" cy="231"/>
            </a:xfrm>
            <a:prstGeom prst="rect">
              <a:avLst/>
            </a:prstGeom>
            <a:noFill/>
            <a:ln w="9525">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Search Time</a:t>
              </a:r>
            </a:p>
          </p:txBody>
        </p:sp>
      </p:grpSp>
      <p:grpSp>
        <p:nvGrpSpPr>
          <p:cNvPr id="3" name="Group 39"/>
          <p:cNvGrpSpPr>
            <a:grpSpLocks/>
          </p:cNvGrpSpPr>
          <p:nvPr/>
        </p:nvGrpSpPr>
        <p:grpSpPr bwMode="auto">
          <a:xfrm>
            <a:off x="1524000" y="2235200"/>
            <a:ext cx="1490663" cy="1168400"/>
            <a:chOff x="1131" y="1408"/>
            <a:chExt cx="938" cy="736"/>
          </a:xfrm>
        </p:grpSpPr>
        <p:pic>
          <p:nvPicPr>
            <p:cNvPr id="22563" name="Picture 6"/>
            <p:cNvPicPr>
              <a:picLocks noChangeAspect="1" noChangeArrowheads="1"/>
            </p:cNvPicPr>
            <p:nvPr/>
          </p:nvPicPr>
          <p:blipFill>
            <a:blip r:embed="rId5" cstate="print"/>
            <a:srcRect/>
            <a:stretch>
              <a:fillRect/>
            </a:stretch>
          </p:blipFill>
          <p:spPr bwMode="auto">
            <a:xfrm>
              <a:off x="1356" y="1408"/>
              <a:ext cx="492" cy="525"/>
            </a:xfrm>
            <a:prstGeom prst="rect">
              <a:avLst/>
            </a:prstGeom>
            <a:noFill/>
            <a:ln w="9525">
              <a:noFill/>
              <a:miter lim="800000"/>
              <a:headEnd/>
              <a:tailEnd/>
            </a:ln>
          </p:spPr>
        </p:pic>
        <p:sp>
          <p:nvSpPr>
            <p:cNvPr id="22564" name="Text Box 11"/>
            <p:cNvSpPr txBox="1">
              <a:spLocks noChangeArrowheads="1"/>
            </p:cNvSpPr>
            <p:nvPr/>
          </p:nvSpPr>
          <p:spPr bwMode="auto">
            <a:xfrm>
              <a:off x="1131" y="1913"/>
              <a:ext cx="938" cy="231"/>
            </a:xfrm>
            <a:prstGeom prst="rect">
              <a:avLst/>
            </a:prstGeom>
            <a:noFill/>
            <a:ln w="9525">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Correction</a:t>
              </a:r>
            </a:p>
          </p:txBody>
        </p:sp>
      </p:grpSp>
      <p:pic>
        <p:nvPicPr>
          <p:cNvPr id="22535" name="Picture 5" descr="j0299705[1]"/>
          <p:cNvPicPr>
            <a:picLocks noChangeAspect="1" noChangeArrowheads="1"/>
          </p:cNvPicPr>
          <p:nvPr/>
        </p:nvPicPr>
        <p:blipFill>
          <a:blip r:embed="rId6" cstate="print"/>
          <a:srcRect/>
          <a:stretch>
            <a:fillRect/>
          </a:stretch>
        </p:blipFill>
        <p:spPr bwMode="auto">
          <a:xfrm>
            <a:off x="5180013" y="2287588"/>
            <a:ext cx="915987" cy="749300"/>
          </a:xfrm>
          <a:prstGeom prst="rect">
            <a:avLst/>
          </a:prstGeom>
          <a:noFill/>
          <a:ln w="9525">
            <a:solidFill>
              <a:schemeClr val="bg2"/>
            </a:solidFill>
            <a:miter lim="800000"/>
            <a:headEnd/>
            <a:tailEnd/>
          </a:ln>
        </p:spPr>
      </p:pic>
      <p:sp>
        <p:nvSpPr>
          <p:cNvPr id="22536" name="Text Box 12"/>
          <p:cNvSpPr txBox="1">
            <a:spLocks noChangeArrowheads="1"/>
          </p:cNvSpPr>
          <p:nvPr/>
        </p:nvSpPr>
        <p:spPr bwMode="auto">
          <a:xfrm>
            <a:off x="4648200" y="3048000"/>
            <a:ext cx="1985963" cy="366713"/>
          </a:xfrm>
          <a:prstGeom prst="rect">
            <a:avLst/>
          </a:prstGeom>
          <a:noFill/>
          <a:ln w="9525">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Transportation</a:t>
            </a:r>
          </a:p>
        </p:txBody>
      </p:sp>
      <p:sp>
        <p:nvSpPr>
          <p:cNvPr id="22537" name="Line 13"/>
          <p:cNvSpPr>
            <a:spLocks noChangeShapeType="1"/>
          </p:cNvSpPr>
          <p:nvPr/>
        </p:nvSpPr>
        <p:spPr bwMode="auto">
          <a:xfrm>
            <a:off x="1524000" y="1985963"/>
            <a:ext cx="0" cy="1338262"/>
          </a:xfrm>
          <a:prstGeom prst="line">
            <a:avLst/>
          </a:prstGeom>
          <a:noFill/>
          <a:ln w="9525">
            <a:solidFill>
              <a:schemeClr val="tx1"/>
            </a:solidFill>
            <a:round/>
            <a:headEnd/>
            <a:tailEnd/>
          </a:ln>
        </p:spPr>
        <p:txBody>
          <a:bodyPr wrap="none" anchor="ctr"/>
          <a:lstStyle/>
          <a:p>
            <a:endParaRPr lang="en-US" dirty="0"/>
          </a:p>
        </p:txBody>
      </p:sp>
      <p:sp>
        <p:nvSpPr>
          <p:cNvPr id="22538" name="Line 14"/>
          <p:cNvSpPr>
            <a:spLocks noChangeShapeType="1"/>
          </p:cNvSpPr>
          <p:nvPr/>
        </p:nvSpPr>
        <p:spPr bwMode="auto">
          <a:xfrm>
            <a:off x="2971800" y="2022475"/>
            <a:ext cx="0" cy="1338263"/>
          </a:xfrm>
          <a:prstGeom prst="line">
            <a:avLst/>
          </a:prstGeom>
          <a:noFill/>
          <a:ln w="9525">
            <a:solidFill>
              <a:schemeClr val="tx1"/>
            </a:solidFill>
            <a:round/>
            <a:headEnd/>
            <a:tailEnd/>
          </a:ln>
        </p:spPr>
        <p:txBody>
          <a:bodyPr wrap="none" anchor="ctr"/>
          <a:lstStyle/>
          <a:p>
            <a:endParaRPr lang="en-US" dirty="0"/>
          </a:p>
        </p:txBody>
      </p:sp>
      <p:sp>
        <p:nvSpPr>
          <p:cNvPr id="22539" name="Line 15"/>
          <p:cNvSpPr>
            <a:spLocks noChangeShapeType="1"/>
          </p:cNvSpPr>
          <p:nvPr/>
        </p:nvSpPr>
        <p:spPr bwMode="auto">
          <a:xfrm>
            <a:off x="4648200" y="2028825"/>
            <a:ext cx="0" cy="1338263"/>
          </a:xfrm>
          <a:prstGeom prst="line">
            <a:avLst/>
          </a:prstGeom>
          <a:noFill/>
          <a:ln w="9525">
            <a:solidFill>
              <a:schemeClr val="tx1"/>
            </a:solidFill>
            <a:round/>
            <a:headEnd/>
            <a:tailEnd/>
          </a:ln>
        </p:spPr>
        <p:txBody>
          <a:bodyPr wrap="none" anchor="ctr"/>
          <a:lstStyle/>
          <a:p>
            <a:endParaRPr lang="en-US" dirty="0"/>
          </a:p>
        </p:txBody>
      </p:sp>
      <p:pic>
        <p:nvPicPr>
          <p:cNvPr id="22540" name="Picture 16" descr="pe01670_"/>
          <p:cNvPicPr>
            <a:picLocks noChangeAspect="1" noChangeArrowheads="1"/>
          </p:cNvPicPr>
          <p:nvPr/>
        </p:nvPicPr>
        <p:blipFill>
          <a:blip r:embed="rId7" cstate="print"/>
          <a:srcRect/>
          <a:stretch>
            <a:fillRect/>
          </a:stretch>
        </p:blipFill>
        <p:spPr bwMode="auto">
          <a:xfrm>
            <a:off x="7313613" y="2195513"/>
            <a:ext cx="1016000" cy="852487"/>
          </a:xfrm>
          <a:prstGeom prst="rect">
            <a:avLst/>
          </a:prstGeom>
          <a:noFill/>
          <a:ln w="9525">
            <a:noFill/>
            <a:miter lim="800000"/>
            <a:headEnd/>
            <a:tailEnd/>
          </a:ln>
        </p:spPr>
      </p:pic>
      <p:sp>
        <p:nvSpPr>
          <p:cNvPr id="22541" name="Text Box 17"/>
          <p:cNvSpPr txBox="1">
            <a:spLocks noChangeArrowheads="1"/>
          </p:cNvSpPr>
          <p:nvPr/>
        </p:nvSpPr>
        <p:spPr bwMode="auto">
          <a:xfrm>
            <a:off x="6629400" y="3048000"/>
            <a:ext cx="2590800" cy="366713"/>
          </a:xfrm>
          <a:prstGeom prst="rect">
            <a:avLst/>
          </a:prstGeom>
          <a:noFill/>
          <a:ln w="9525" algn="ctr">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Underutilized People</a:t>
            </a:r>
          </a:p>
        </p:txBody>
      </p:sp>
      <p:sp>
        <p:nvSpPr>
          <p:cNvPr id="22542" name="Line 18"/>
          <p:cNvSpPr>
            <a:spLocks noChangeShapeType="1"/>
          </p:cNvSpPr>
          <p:nvPr/>
        </p:nvSpPr>
        <p:spPr bwMode="auto">
          <a:xfrm>
            <a:off x="6553200" y="1997075"/>
            <a:ext cx="0" cy="1338263"/>
          </a:xfrm>
          <a:prstGeom prst="line">
            <a:avLst/>
          </a:prstGeom>
          <a:noFill/>
          <a:ln w="9525">
            <a:solidFill>
              <a:schemeClr val="tx1"/>
            </a:solidFill>
            <a:round/>
            <a:headEnd/>
            <a:tailEnd/>
          </a:ln>
        </p:spPr>
        <p:txBody>
          <a:bodyPr wrap="none" anchor="ctr"/>
          <a:lstStyle/>
          <a:p>
            <a:endParaRPr lang="en-US" dirty="0"/>
          </a:p>
        </p:txBody>
      </p:sp>
      <p:pic>
        <p:nvPicPr>
          <p:cNvPr id="22543" name="Picture 20" descr="paperwork"/>
          <p:cNvPicPr>
            <a:picLocks noChangeAspect="1" noChangeArrowheads="1"/>
          </p:cNvPicPr>
          <p:nvPr/>
        </p:nvPicPr>
        <p:blipFill>
          <a:blip r:embed="rId8" cstate="print"/>
          <a:srcRect/>
          <a:stretch>
            <a:fillRect/>
          </a:stretch>
        </p:blipFill>
        <p:spPr bwMode="auto">
          <a:xfrm>
            <a:off x="4424363" y="4167188"/>
            <a:ext cx="822325" cy="938212"/>
          </a:xfrm>
          <a:prstGeom prst="rect">
            <a:avLst/>
          </a:prstGeom>
          <a:noFill/>
          <a:ln w="9525">
            <a:noFill/>
            <a:miter lim="800000"/>
            <a:headEnd/>
            <a:tailEnd/>
          </a:ln>
        </p:spPr>
      </p:pic>
      <p:sp>
        <p:nvSpPr>
          <p:cNvPr id="22544" name="Text Box 21"/>
          <p:cNvSpPr txBox="1">
            <a:spLocks noChangeArrowheads="1"/>
          </p:cNvSpPr>
          <p:nvPr/>
        </p:nvSpPr>
        <p:spPr bwMode="auto">
          <a:xfrm>
            <a:off x="4445000" y="5257800"/>
            <a:ext cx="2335213" cy="366713"/>
          </a:xfrm>
          <a:prstGeom prst="rect">
            <a:avLst/>
          </a:prstGeom>
          <a:noFill/>
          <a:ln w="9525" algn="ctr">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Inventory</a:t>
            </a:r>
          </a:p>
        </p:txBody>
      </p:sp>
      <p:sp>
        <p:nvSpPr>
          <p:cNvPr id="22545" name="Text Box 22"/>
          <p:cNvSpPr txBox="1">
            <a:spLocks noChangeArrowheads="1"/>
          </p:cNvSpPr>
          <p:nvPr/>
        </p:nvSpPr>
        <p:spPr bwMode="auto">
          <a:xfrm>
            <a:off x="74613" y="5272088"/>
            <a:ext cx="1970087" cy="366712"/>
          </a:xfrm>
          <a:prstGeom prst="rect">
            <a:avLst/>
          </a:prstGeom>
          <a:noFill/>
          <a:ln w="9525" algn="ctr">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Wait Time</a:t>
            </a:r>
          </a:p>
        </p:txBody>
      </p:sp>
      <p:sp>
        <p:nvSpPr>
          <p:cNvPr id="22546" name="Text Box 23"/>
          <p:cNvSpPr txBox="1">
            <a:spLocks noChangeArrowheads="1"/>
          </p:cNvSpPr>
          <p:nvPr/>
        </p:nvSpPr>
        <p:spPr bwMode="auto">
          <a:xfrm>
            <a:off x="2151063" y="5272088"/>
            <a:ext cx="2058987" cy="366712"/>
          </a:xfrm>
          <a:prstGeom prst="rect">
            <a:avLst/>
          </a:prstGeom>
          <a:noFill/>
          <a:ln w="9525" algn="ctr">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Space</a:t>
            </a:r>
          </a:p>
        </p:txBody>
      </p:sp>
      <p:pic>
        <p:nvPicPr>
          <p:cNvPr id="22547" name="Picture 24" descr="MCj01497470000[1]"/>
          <p:cNvPicPr>
            <a:picLocks noChangeAspect="1" noChangeArrowheads="1"/>
          </p:cNvPicPr>
          <p:nvPr/>
        </p:nvPicPr>
        <p:blipFill>
          <a:blip r:embed="rId9" cstate="print"/>
          <a:srcRect/>
          <a:stretch>
            <a:fillRect/>
          </a:stretch>
        </p:blipFill>
        <p:spPr bwMode="auto">
          <a:xfrm>
            <a:off x="5332413" y="4073525"/>
            <a:ext cx="1144587" cy="1101725"/>
          </a:xfrm>
          <a:prstGeom prst="rect">
            <a:avLst/>
          </a:prstGeom>
          <a:noFill/>
          <a:ln w="9525">
            <a:noFill/>
            <a:miter lim="800000"/>
            <a:headEnd/>
            <a:tailEnd/>
          </a:ln>
        </p:spPr>
      </p:pic>
      <p:pic>
        <p:nvPicPr>
          <p:cNvPr id="22548" name="Picture 25" descr="MCj02508940000[1]"/>
          <p:cNvPicPr>
            <a:picLocks noChangeAspect="1" noChangeArrowheads="1"/>
          </p:cNvPicPr>
          <p:nvPr/>
        </p:nvPicPr>
        <p:blipFill>
          <a:blip r:embed="rId10" cstate="print"/>
          <a:srcRect t="23097"/>
          <a:stretch>
            <a:fillRect/>
          </a:stretch>
        </p:blipFill>
        <p:spPr bwMode="auto">
          <a:xfrm>
            <a:off x="7124700" y="4143375"/>
            <a:ext cx="1173163" cy="1098550"/>
          </a:xfrm>
          <a:prstGeom prst="rect">
            <a:avLst/>
          </a:prstGeom>
          <a:noFill/>
          <a:ln w="9525">
            <a:noFill/>
            <a:miter lim="800000"/>
            <a:headEnd/>
            <a:tailEnd/>
          </a:ln>
        </p:spPr>
      </p:pic>
      <p:grpSp>
        <p:nvGrpSpPr>
          <p:cNvPr id="4" name="Group 26"/>
          <p:cNvGrpSpPr>
            <a:grpSpLocks/>
          </p:cNvGrpSpPr>
          <p:nvPr/>
        </p:nvGrpSpPr>
        <p:grpSpPr bwMode="auto">
          <a:xfrm>
            <a:off x="2590800" y="3776663"/>
            <a:ext cx="1389063" cy="1501775"/>
            <a:chOff x="1840" y="2699"/>
            <a:chExt cx="1107" cy="1223"/>
          </a:xfrm>
        </p:grpSpPr>
        <p:pic>
          <p:nvPicPr>
            <p:cNvPr id="22559" name="Picture 27" descr="j0280572[1]"/>
            <p:cNvPicPr>
              <a:picLocks noChangeAspect="1" noChangeArrowheads="1"/>
            </p:cNvPicPr>
            <p:nvPr/>
          </p:nvPicPr>
          <p:blipFill>
            <a:blip r:embed="rId11" cstate="print"/>
            <a:srcRect/>
            <a:stretch>
              <a:fillRect/>
            </a:stretch>
          </p:blipFill>
          <p:spPr bwMode="auto">
            <a:xfrm>
              <a:off x="1840" y="3291"/>
              <a:ext cx="535" cy="613"/>
            </a:xfrm>
            <a:prstGeom prst="rect">
              <a:avLst/>
            </a:prstGeom>
            <a:noFill/>
            <a:ln w="9525">
              <a:noFill/>
              <a:miter lim="800000"/>
              <a:headEnd/>
              <a:tailEnd/>
            </a:ln>
          </p:spPr>
        </p:pic>
        <p:pic>
          <p:nvPicPr>
            <p:cNvPr id="22560" name="Picture 28"/>
            <p:cNvPicPr>
              <a:picLocks noChangeAspect="1" noChangeArrowheads="1"/>
            </p:cNvPicPr>
            <p:nvPr/>
          </p:nvPicPr>
          <p:blipFill>
            <a:blip r:embed="rId12" cstate="print"/>
            <a:srcRect/>
            <a:stretch>
              <a:fillRect/>
            </a:stretch>
          </p:blipFill>
          <p:spPr bwMode="auto">
            <a:xfrm>
              <a:off x="1872" y="2707"/>
              <a:ext cx="477" cy="597"/>
            </a:xfrm>
            <a:prstGeom prst="rect">
              <a:avLst/>
            </a:prstGeom>
            <a:noFill/>
            <a:ln w="9525">
              <a:noFill/>
              <a:miter lim="800000"/>
              <a:headEnd/>
              <a:tailEnd/>
            </a:ln>
          </p:spPr>
        </p:pic>
        <p:pic>
          <p:nvPicPr>
            <p:cNvPr id="22561" name="Picture 29" descr="MCBD05622_0000[1]"/>
            <p:cNvPicPr>
              <a:picLocks noChangeAspect="1" noChangeArrowheads="1"/>
            </p:cNvPicPr>
            <p:nvPr/>
          </p:nvPicPr>
          <p:blipFill>
            <a:blip r:embed="rId13" cstate="print"/>
            <a:srcRect/>
            <a:stretch>
              <a:fillRect/>
            </a:stretch>
          </p:blipFill>
          <p:spPr bwMode="auto">
            <a:xfrm>
              <a:off x="2358" y="3228"/>
              <a:ext cx="492" cy="694"/>
            </a:xfrm>
            <a:prstGeom prst="rect">
              <a:avLst/>
            </a:prstGeom>
            <a:noFill/>
            <a:ln w="9525">
              <a:noFill/>
              <a:miter lim="800000"/>
              <a:headEnd/>
              <a:tailEnd/>
            </a:ln>
          </p:spPr>
        </p:pic>
        <p:pic>
          <p:nvPicPr>
            <p:cNvPr id="22562" name="Picture 30" descr="j0250471"/>
            <p:cNvPicPr>
              <a:picLocks noChangeAspect="1" noChangeArrowheads="1"/>
            </p:cNvPicPr>
            <p:nvPr/>
          </p:nvPicPr>
          <p:blipFill>
            <a:blip r:embed="rId14" cstate="print"/>
            <a:srcRect/>
            <a:stretch>
              <a:fillRect/>
            </a:stretch>
          </p:blipFill>
          <p:spPr bwMode="auto">
            <a:xfrm>
              <a:off x="2308" y="2699"/>
              <a:ext cx="639" cy="581"/>
            </a:xfrm>
            <a:prstGeom prst="rect">
              <a:avLst/>
            </a:prstGeom>
            <a:noFill/>
            <a:ln w="9525">
              <a:noFill/>
              <a:miter lim="800000"/>
              <a:headEnd/>
              <a:tailEnd/>
            </a:ln>
          </p:spPr>
        </p:pic>
      </p:grpSp>
      <p:grpSp>
        <p:nvGrpSpPr>
          <p:cNvPr id="5" name="Group 31"/>
          <p:cNvGrpSpPr>
            <a:grpSpLocks/>
          </p:cNvGrpSpPr>
          <p:nvPr/>
        </p:nvGrpSpPr>
        <p:grpSpPr bwMode="auto">
          <a:xfrm>
            <a:off x="261938" y="3930650"/>
            <a:ext cx="1400175" cy="1250950"/>
            <a:chOff x="303" y="2773"/>
            <a:chExt cx="998" cy="969"/>
          </a:xfrm>
        </p:grpSpPr>
        <p:pic>
          <p:nvPicPr>
            <p:cNvPr id="22555" name="Picture 32"/>
            <p:cNvPicPr>
              <a:picLocks noChangeAspect="1" noChangeArrowheads="1"/>
            </p:cNvPicPr>
            <p:nvPr/>
          </p:nvPicPr>
          <p:blipFill>
            <a:blip r:embed="rId15" cstate="print"/>
            <a:srcRect/>
            <a:stretch>
              <a:fillRect/>
            </a:stretch>
          </p:blipFill>
          <p:spPr bwMode="auto">
            <a:xfrm>
              <a:off x="697" y="3276"/>
              <a:ext cx="522" cy="466"/>
            </a:xfrm>
            <a:prstGeom prst="rect">
              <a:avLst/>
            </a:prstGeom>
            <a:noFill/>
            <a:ln w="9525">
              <a:noFill/>
              <a:miter lim="800000"/>
              <a:headEnd/>
              <a:tailEnd/>
            </a:ln>
          </p:spPr>
        </p:pic>
        <p:grpSp>
          <p:nvGrpSpPr>
            <p:cNvPr id="6" name="Group 33"/>
            <p:cNvGrpSpPr>
              <a:grpSpLocks/>
            </p:cNvGrpSpPr>
            <p:nvPr/>
          </p:nvGrpSpPr>
          <p:grpSpPr bwMode="auto">
            <a:xfrm>
              <a:off x="303" y="2773"/>
              <a:ext cx="998" cy="456"/>
              <a:chOff x="111" y="2641"/>
              <a:chExt cx="1190" cy="588"/>
            </a:xfrm>
          </p:grpSpPr>
          <p:pic>
            <p:nvPicPr>
              <p:cNvPr id="22557" name="Picture 34" descr="MCj00787080000[1]"/>
              <p:cNvPicPr>
                <a:picLocks noChangeAspect="1" noChangeArrowheads="1"/>
              </p:cNvPicPr>
              <p:nvPr/>
            </p:nvPicPr>
            <p:blipFill>
              <a:blip r:embed="rId16" cstate="print"/>
              <a:srcRect/>
              <a:stretch>
                <a:fillRect/>
              </a:stretch>
            </p:blipFill>
            <p:spPr bwMode="auto">
              <a:xfrm flipH="1">
                <a:off x="634" y="2743"/>
                <a:ext cx="667" cy="435"/>
              </a:xfrm>
              <a:prstGeom prst="rect">
                <a:avLst/>
              </a:prstGeom>
              <a:noFill/>
              <a:ln w="9525">
                <a:noFill/>
                <a:miter lim="800000"/>
                <a:headEnd/>
                <a:tailEnd/>
              </a:ln>
            </p:spPr>
          </p:pic>
          <p:pic>
            <p:nvPicPr>
              <p:cNvPr id="22558" name="Picture 35" descr="j0078842"/>
              <p:cNvPicPr>
                <a:picLocks noChangeAspect="1" noChangeArrowheads="1"/>
              </p:cNvPicPr>
              <p:nvPr/>
            </p:nvPicPr>
            <p:blipFill>
              <a:blip r:embed="rId17" cstate="print"/>
              <a:srcRect/>
              <a:stretch>
                <a:fillRect/>
              </a:stretch>
            </p:blipFill>
            <p:spPr bwMode="auto">
              <a:xfrm flipH="1">
                <a:off x="111" y="2641"/>
                <a:ext cx="487" cy="588"/>
              </a:xfrm>
              <a:prstGeom prst="rect">
                <a:avLst/>
              </a:prstGeom>
              <a:noFill/>
              <a:ln w="9525">
                <a:noFill/>
                <a:miter lim="800000"/>
                <a:headEnd/>
                <a:tailEnd/>
              </a:ln>
            </p:spPr>
          </p:pic>
        </p:grpSp>
      </p:grpSp>
      <p:sp>
        <p:nvSpPr>
          <p:cNvPr id="22551" name="Line 36"/>
          <p:cNvSpPr>
            <a:spLocks noChangeShapeType="1"/>
          </p:cNvSpPr>
          <p:nvPr/>
        </p:nvSpPr>
        <p:spPr bwMode="auto">
          <a:xfrm>
            <a:off x="2192338" y="4062413"/>
            <a:ext cx="0" cy="1338262"/>
          </a:xfrm>
          <a:prstGeom prst="line">
            <a:avLst/>
          </a:prstGeom>
          <a:noFill/>
          <a:ln w="9525">
            <a:solidFill>
              <a:schemeClr val="tx1"/>
            </a:solidFill>
            <a:round/>
            <a:headEnd/>
            <a:tailEnd/>
          </a:ln>
        </p:spPr>
        <p:txBody>
          <a:bodyPr wrap="none" anchor="ctr"/>
          <a:lstStyle/>
          <a:p>
            <a:endParaRPr lang="en-US" dirty="0"/>
          </a:p>
        </p:txBody>
      </p:sp>
      <p:sp>
        <p:nvSpPr>
          <p:cNvPr id="22552" name="Line 37"/>
          <p:cNvSpPr>
            <a:spLocks noChangeShapeType="1"/>
          </p:cNvSpPr>
          <p:nvPr/>
        </p:nvSpPr>
        <p:spPr bwMode="auto">
          <a:xfrm>
            <a:off x="4287838" y="4089400"/>
            <a:ext cx="0" cy="1338263"/>
          </a:xfrm>
          <a:prstGeom prst="line">
            <a:avLst/>
          </a:prstGeom>
          <a:noFill/>
          <a:ln w="9525">
            <a:solidFill>
              <a:schemeClr val="tx1"/>
            </a:solidFill>
            <a:round/>
            <a:headEnd/>
            <a:tailEnd/>
          </a:ln>
        </p:spPr>
        <p:txBody>
          <a:bodyPr wrap="none" anchor="ctr"/>
          <a:lstStyle/>
          <a:p>
            <a:endParaRPr lang="en-US" dirty="0"/>
          </a:p>
        </p:txBody>
      </p:sp>
      <p:sp>
        <p:nvSpPr>
          <p:cNvPr id="22553" name="Line 38"/>
          <p:cNvSpPr>
            <a:spLocks noChangeShapeType="1"/>
          </p:cNvSpPr>
          <p:nvPr/>
        </p:nvSpPr>
        <p:spPr bwMode="auto">
          <a:xfrm>
            <a:off x="6684963" y="4067175"/>
            <a:ext cx="0" cy="1338263"/>
          </a:xfrm>
          <a:prstGeom prst="line">
            <a:avLst/>
          </a:prstGeom>
          <a:noFill/>
          <a:ln w="9525">
            <a:solidFill>
              <a:schemeClr val="tx1"/>
            </a:solidFill>
            <a:round/>
            <a:headEnd/>
            <a:tailEnd/>
          </a:ln>
        </p:spPr>
        <p:txBody>
          <a:bodyPr wrap="none" anchor="ctr"/>
          <a:lstStyle/>
          <a:p>
            <a:endParaRPr lang="en-US" dirty="0"/>
          </a:p>
        </p:txBody>
      </p:sp>
      <p:sp>
        <p:nvSpPr>
          <p:cNvPr id="22554" name="Text Box 42"/>
          <p:cNvSpPr txBox="1">
            <a:spLocks noChangeArrowheads="1"/>
          </p:cNvSpPr>
          <p:nvPr/>
        </p:nvSpPr>
        <p:spPr bwMode="auto">
          <a:xfrm>
            <a:off x="6426200" y="5272088"/>
            <a:ext cx="2603500" cy="366712"/>
          </a:xfrm>
          <a:prstGeom prst="rect">
            <a:avLst/>
          </a:prstGeom>
          <a:noFill/>
          <a:ln w="9525" algn="ctr">
            <a:noFill/>
            <a:miter lim="800000"/>
            <a:headEnd/>
            <a:tailEnd/>
          </a:ln>
        </p:spPr>
        <p:txBody>
          <a:bodyPr>
            <a:spAutoFit/>
          </a:bodyPr>
          <a:lstStyle/>
          <a:p>
            <a:pPr eaLnBrk="0" hangingPunct="0">
              <a:spcBef>
                <a:spcPct val="50000"/>
              </a:spcBef>
            </a:pPr>
            <a:r>
              <a:rPr lang="en-US" sz="1800" b="1" dirty="0">
                <a:solidFill>
                  <a:schemeClr val="tx1"/>
                </a:solidFill>
                <a:latin typeface="Helvetica" pitchFamily="34" charset="0"/>
              </a:rPr>
              <a:t>Complexity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79400" y="381000"/>
            <a:ext cx="8458200" cy="1143000"/>
          </a:xfrm>
        </p:spPr>
        <p:txBody>
          <a:bodyPr/>
          <a:lstStyle/>
          <a:p>
            <a:pPr eaLnBrk="1" hangingPunct="1"/>
            <a:r>
              <a:rPr lang="en-US" sz="3200" b="1" dirty="0" smtClean="0"/>
              <a:t>A Few Words about Leadership</a:t>
            </a:r>
          </a:p>
        </p:txBody>
      </p:sp>
      <p:sp>
        <p:nvSpPr>
          <p:cNvPr id="27651" name="Rectangle 3"/>
          <p:cNvSpPr>
            <a:spLocks noGrp="1" noChangeArrowheads="1"/>
          </p:cNvSpPr>
          <p:nvPr>
            <p:ph type="body" idx="1"/>
          </p:nvPr>
        </p:nvSpPr>
        <p:spPr>
          <a:xfrm>
            <a:off x="914400" y="1598613"/>
            <a:ext cx="6781800" cy="4497387"/>
          </a:xfrm>
        </p:spPr>
        <p:txBody>
          <a:bodyPr/>
          <a:lstStyle/>
          <a:p>
            <a:pPr marL="457200" indent="-457200" eaLnBrk="1" hangingPunct="1">
              <a:buSzPct val="90000"/>
              <a:buFont typeface="Arial Narrow" pitchFamily="34" charset="0"/>
              <a:buChar char="●"/>
            </a:pPr>
            <a:r>
              <a:rPr lang="en-US" dirty="0" smtClean="0">
                <a:solidFill>
                  <a:srgbClr val="4D4D4D"/>
                </a:solidFill>
              </a:rPr>
              <a:t>Presence </a:t>
            </a:r>
          </a:p>
          <a:p>
            <a:pPr marL="457200" indent="-457200" eaLnBrk="1" hangingPunct="1">
              <a:buSzPct val="90000"/>
              <a:buFont typeface="Arial Narrow" pitchFamily="34" charset="0"/>
              <a:buChar char="●"/>
            </a:pPr>
            <a:endParaRPr lang="en-US" dirty="0" smtClean="0">
              <a:solidFill>
                <a:srgbClr val="4D4D4D"/>
              </a:solidFill>
            </a:endParaRPr>
          </a:p>
          <a:p>
            <a:pPr marL="457200" indent="-457200" eaLnBrk="1" hangingPunct="1">
              <a:buSzPct val="90000"/>
              <a:buFont typeface="Arial Narrow" pitchFamily="34" charset="0"/>
              <a:buChar char="●"/>
            </a:pPr>
            <a:r>
              <a:rPr lang="en-US" dirty="0" smtClean="0">
                <a:solidFill>
                  <a:srgbClr val="4D4D4D"/>
                </a:solidFill>
              </a:rPr>
              <a:t>Knowledge</a:t>
            </a:r>
          </a:p>
          <a:p>
            <a:pPr marL="457200" indent="-457200" eaLnBrk="1" hangingPunct="1">
              <a:buSzPct val="90000"/>
              <a:buFont typeface="Arial Narrow" pitchFamily="34" charset="0"/>
              <a:buChar char="●"/>
            </a:pPr>
            <a:endParaRPr lang="en-US" dirty="0" smtClean="0">
              <a:solidFill>
                <a:srgbClr val="4D4D4D"/>
              </a:solidFill>
            </a:endParaRPr>
          </a:p>
          <a:p>
            <a:pPr marL="457200" indent="-457200" eaLnBrk="1" hangingPunct="1">
              <a:buSzPct val="90000"/>
              <a:buFont typeface="Arial Narrow" pitchFamily="34" charset="0"/>
              <a:buChar char="●"/>
            </a:pPr>
            <a:r>
              <a:rPr lang="en-US" dirty="0" smtClean="0">
                <a:solidFill>
                  <a:srgbClr val="4D4D4D"/>
                </a:solidFill>
              </a:rPr>
              <a:t>Participation</a:t>
            </a:r>
          </a:p>
          <a:p>
            <a:pPr marL="457200" indent="-457200" eaLnBrk="1" hangingPunct="1">
              <a:buSzPct val="90000"/>
              <a:buFont typeface="Arial Narrow" pitchFamily="34" charset="0"/>
              <a:buChar char="●"/>
            </a:pPr>
            <a:endParaRPr lang="en-US" dirty="0" smtClean="0">
              <a:solidFill>
                <a:srgbClr val="4D4D4D"/>
              </a:solidFill>
            </a:endParaRPr>
          </a:p>
          <a:p>
            <a:pPr marL="457200" indent="-457200" eaLnBrk="1" hangingPunct="1">
              <a:buSzPct val="90000"/>
              <a:buFont typeface="Arial Narrow" pitchFamily="34" charset="0"/>
              <a:buChar char="●"/>
            </a:pPr>
            <a:r>
              <a:rPr lang="en-US" dirty="0" smtClean="0">
                <a:solidFill>
                  <a:srgbClr val="4D4D4D"/>
                </a:solidFill>
              </a:rPr>
              <a:t>Tenacity</a:t>
            </a:r>
          </a:p>
          <a:p>
            <a:pPr marL="457200" indent="-457200" eaLnBrk="1" hangingPunct="1">
              <a:buSzPct val="90000"/>
              <a:buFont typeface="Arial Narrow" pitchFamily="34" charset="0"/>
              <a:buChar char="●"/>
            </a:pPr>
            <a:endParaRPr lang="en-US" dirty="0" smtClean="0">
              <a:solidFill>
                <a:srgbClr val="4D4D4D"/>
              </a:solidFill>
            </a:endParaRPr>
          </a:p>
          <a:p>
            <a:pPr marL="457200" indent="-457200" eaLnBrk="1" hangingPunct="1">
              <a:buSzPct val="90000"/>
              <a:buFont typeface="Arial Narrow" pitchFamily="34" charset="0"/>
              <a:buChar char="●"/>
            </a:pPr>
            <a:r>
              <a:rPr lang="en-US" dirty="0" smtClean="0">
                <a:solidFill>
                  <a:srgbClr val="4D4D4D"/>
                </a:solidFill>
              </a:rPr>
              <a:t>Patience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p:cNvSpPr>
          <p:nvPr/>
        </p:nvSpPr>
        <p:spPr bwMode="auto">
          <a:xfrm>
            <a:off x="914400" y="762000"/>
            <a:ext cx="8001000" cy="1143000"/>
          </a:xfrm>
          <a:prstGeom prst="rect">
            <a:avLst/>
          </a:prstGeom>
          <a:noFill/>
          <a:ln w="9525">
            <a:noFill/>
            <a:miter lim="800000"/>
            <a:headEnd/>
            <a:tailEnd/>
          </a:ln>
        </p:spPr>
        <p:txBody>
          <a:bodyPr anchor="b"/>
          <a:lstStyle/>
          <a:p>
            <a:endParaRPr lang="en-US" sz="2400" dirty="0">
              <a:solidFill>
                <a:schemeClr val="bg1"/>
              </a:solidFill>
            </a:endParaRPr>
          </a:p>
        </p:txBody>
      </p:sp>
      <p:sp>
        <p:nvSpPr>
          <p:cNvPr id="136194" name="Rectangle 3"/>
          <p:cNvSpPr>
            <a:spLocks noGrp="1" noChangeArrowheads="1"/>
          </p:cNvSpPr>
          <p:nvPr>
            <p:ph type="title"/>
          </p:nvPr>
        </p:nvSpPr>
        <p:spPr>
          <a:xfrm>
            <a:off x="381000" y="152400"/>
            <a:ext cx="8305800" cy="890589"/>
          </a:xfrm>
        </p:spPr>
        <p:txBody>
          <a:bodyPr/>
          <a:lstStyle/>
          <a:p>
            <a:pPr eaLnBrk="1" hangingPunct="1"/>
            <a:r>
              <a:rPr lang="en-US" sz="3200" dirty="0" smtClean="0"/>
              <a:t>Continuous Performance Improvement: Our Results</a:t>
            </a:r>
          </a:p>
        </p:txBody>
      </p:sp>
      <p:sp>
        <p:nvSpPr>
          <p:cNvPr id="136195" name="Text Box 4"/>
          <p:cNvSpPr txBox="1">
            <a:spLocks noChangeArrowheads="1"/>
          </p:cNvSpPr>
          <p:nvPr/>
        </p:nvSpPr>
        <p:spPr bwMode="auto">
          <a:xfrm>
            <a:off x="2921000" y="5537200"/>
            <a:ext cx="3594100" cy="304800"/>
          </a:xfrm>
          <a:prstGeom prst="rect">
            <a:avLst/>
          </a:prstGeom>
          <a:noFill/>
          <a:ln w="9525">
            <a:noFill/>
            <a:miter lim="800000"/>
            <a:headEnd/>
            <a:tailEnd/>
          </a:ln>
        </p:spPr>
        <p:txBody>
          <a:bodyPr>
            <a:spAutoFit/>
          </a:bodyPr>
          <a:lstStyle/>
          <a:p>
            <a:pPr eaLnBrk="0" hangingPunct="0">
              <a:spcBef>
                <a:spcPct val="50000"/>
              </a:spcBef>
            </a:pPr>
            <a:endParaRPr lang="en-US" sz="1400" dirty="0">
              <a:latin typeface="Times" pitchFamily="18" charset="0"/>
            </a:endParaRPr>
          </a:p>
        </p:txBody>
      </p:sp>
      <p:pic>
        <p:nvPicPr>
          <p:cNvPr id="136196" name="Picture 5" descr="Children's House"/>
          <p:cNvPicPr>
            <a:picLocks noChangeAspect="1" noChangeArrowheads="1"/>
          </p:cNvPicPr>
          <p:nvPr/>
        </p:nvPicPr>
        <p:blipFill>
          <a:blip r:embed="rId3" cstate="print"/>
          <a:srcRect/>
          <a:stretch>
            <a:fillRect/>
          </a:stretch>
        </p:blipFill>
        <p:spPr bwMode="auto">
          <a:xfrm>
            <a:off x="1778000" y="1225550"/>
            <a:ext cx="5680075" cy="502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2" descr="Children's House"/>
          <p:cNvPicPr>
            <a:picLocks noChangeAspect="1" noChangeArrowheads="1"/>
          </p:cNvPicPr>
          <p:nvPr/>
        </p:nvPicPr>
        <p:blipFill>
          <a:blip r:embed="rId3" cstate="print"/>
          <a:srcRect/>
          <a:stretch>
            <a:fillRect/>
          </a:stretch>
        </p:blipFill>
        <p:spPr bwMode="auto">
          <a:xfrm>
            <a:off x="7707313" y="0"/>
            <a:ext cx="1436687" cy="1292225"/>
          </a:xfrm>
          <a:prstGeom prst="rect">
            <a:avLst/>
          </a:prstGeom>
          <a:noFill/>
          <a:ln w="9525">
            <a:noFill/>
            <a:miter lim="800000"/>
            <a:headEnd/>
            <a:tailEnd/>
          </a:ln>
        </p:spPr>
      </p:pic>
      <p:sp>
        <p:nvSpPr>
          <p:cNvPr id="5124" name="Oval 3"/>
          <p:cNvSpPr>
            <a:spLocks noChangeArrowheads="1"/>
          </p:cNvSpPr>
          <p:nvPr/>
        </p:nvSpPr>
        <p:spPr bwMode="auto">
          <a:xfrm>
            <a:off x="7924800" y="431800"/>
            <a:ext cx="317500" cy="596900"/>
          </a:xfrm>
          <a:prstGeom prst="ellipse">
            <a:avLst/>
          </a:prstGeom>
          <a:noFill/>
          <a:ln w="38100">
            <a:solidFill>
              <a:srgbClr val="FF0000"/>
            </a:solidFill>
            <a:round/>
            <a:headEnd/>
            <a:tailEnd/>
          </a:ln>
        </p:spPr>
        <p:txBody>
          <a:bodyPr wrap="none" anchor="ctr"/>
          <a:lstStyle/>
          <a:p>
            <a:endParaRPr lang="en-US" dirty="0"/>
          </a:p>
        </p:txBody>
      </p:sp>
      <p:graphicFrame>
        <p:nvGraphicFramePr>
          <p:cNvPr id="5122" name="Object 2"/>
          <p:cNvGraphicFramePr>
            <a:graphicFrameLocks noChangeAspect="1"/>
          </p:cNvGraphicFramePr>
          <p:nvPr/>
        </p:nvGraphicFramePr>
        <p:xfrm>
          <a:off x="381000" y="1219200"/>
          <a:ext cx="8550275" cy="4484688"/>
        </p:xfrm>
        <a:graphic>
          <a:graphicData uri="http://schemas.openxmlformats.org/presentationml/2006/ole">
            <p:oleObj spid="_x0000_s238594" name="Chart" r:id="rId4" imgW="8496300" imgH="4457700" progId="Excel.Sheet.8">
              <p:embed/>
            </p:oleObj>
          </a:graphicData>
        </a:graphic>
      </p:graphicFrame>
      <p:sp>
        <p:nvSpPr>
          <p:cNvPr id="5125" name="Text Box 6"/>
          <p:cNvSpPr txBox="1">
            <a:spLocks noChangeArrowheads="1"/>
          </p:cNvSpPr>
          <p:nvPr/>
        </p:nvSpPr>
        <p:spPr bwMode="auto">
          <a:xfrm>
            <a:off x="381001" y="381000"/>
            <a:ext cx="6456008" cy="584775"/>
          </a:xfrm>
          <a:prstGeom prst="rect">
            <a:avLst/>
          </a:prstGeom>
          <a:noFill/>
          <a:ln w="9525">
            <a:noFill/>
            <a:miter lim="800000"/>
            <a:headEnd/>
            <a:tailEnd/>
          </a:ln>
        </p:spPr>
        <p:txBody>
          <a:bodyPr wrap="square">
            <a:spAutoFit/>
          </a:bodyPr>
          <a:lstStyle/>
          <a:p>
            <a:r>
              <a:rPr lang="en-US" sz="3200" b="1" dirty="0">
                <a:solidFill>
                  <a:schemeClr val="bg1"/>
                </a:solidFill>
              </a:rPr>
              <a:t>Quality – Overall Rating of Care</a:t>
            </a:r>
          </a:p>
        </p:txBody>
      </p:sp>
      <p:sp>
        <p:nvSpPr>
          <p:cNvPr id="6" name="TextBox 5"/>
          <p:cNvSpPr txBox="1"/>
          <p:nvPr/>
        </p:nvSpPr>
        <p:spPr>
          <a:xfrm>
            <a:off x="1752600" y="6019800"/>
            <a:ext cx="2057400" cy="369332"/>
          </a:xfrm>
          <a:prstGeom prst="rect">
            <a:avLst/>
          </a:prstGeom>
          <a:noFill/>
        </p:spPr>
        <p:txBody>
          <a:bodyPr wrap="square" rtlCol="0">
            <a:spAutoFit/>
          </a:bodyPr>
          <a:lstStyle/>
          <a:p>
            <a:r>
              <a:rPr lang="en-US" dirty="0" smtClean="0"/>
              <a:t>Lower is better!</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533400" y="1828800"/>
            <a:ext cx="8153400" cy="4470400"/>
          </a:xfrm>
          <a:prstGeom prst="rect">
            <a:avLst/>
          </a:prstGeom>
          <a:noFill/>
          <a:ln w="9525">
            <a:noFill/>
            <a:miter lim="800000"/>
            <a:headEnd/>
            <a:tailEnd/>
          </a:ln>
        </p:spPr>
        <p:txBody>
          <a:bodyPr/>
          <a:lstStyle/>
          <a:p>
            <a:pPr marL="1143000" lvl="2" indent="-228600" algn="l" eaLnBrk="0" hangingPunct="0">
              <a:lnSpc>
                <a:spcPct val="80000"/>
              </a:lnSpc>
              <a:spcBef>
                <a:spcPct val="20000"/>
              </a:spcBef>
              <a:buSzPct val="95000"/>
            </a:pPr>
            <a:endParaRPr lang="en-US" sz="100" dirty="0">
              <a:solidFill>
                <a:srgbClr val="525353"/>
              </a:solidFill>
            </a:endParaRPr>
          </a:p>
          <a:p>
            <a:pPr marL="342900" indent="-342900" algn="l" eaLnBrk="0" hangingPunct="0">
              <a:lnSpc>
                <a:spcPct val="80000"/>
              </a:lnSpc>
              <a:spcBef>
                <a:spcPct val="20000"/>
              </a:spcBef>
              <a:buSzPct val="125000"/>
              <a:buFontTx/>
              <a:buChar char="•"/>
            </a:pPr>
            <a:r>
              <a:rPr lang="en-US" sz="2400" b="1" dirty="0">
                <a:solidFill>
                  <a:srgbClr val="525353"/>
                </a:solidFill>
              </a:rPr>
              <a:t>New Ambulatory Clinic and Surgery Center </a:t>
            </a:r>
          </a:p>
          <a:p>
            <a:pPr marL="342900" indent="-342900" algn="l" eaLnBrk="0" hangingPunct="0">
              <a:lnSpc>
                <a:spcPct val="80000"/>
              </a:lnSpc>
              <a:spcBef>
                <a:spcPct val="20000"/>
              </a:spcBef>
              <a:buSzPct val="125000"/>
            </a:pPr>
            <a:endParaRPr lang="en-US" sz="2400" dirty="0">
              <a:solidFill>
                <a:srgbClr val="525353"/>
              </a:solidFill>
            </a:endParaRPr>
          </a:p>
          <a:p>
            <a:pPr marL="742950" lvl="1" indent="-285750" algn="l" eaLnBrk="0" hangingPunct="0">
              <a:spcBef>
                <a:spcPts val="0"/>
              </a:spcBef>
              <a:buSzPct val="95000"/>
              <a:buFontTx/>
              <a:buChar char="•"/>
            </a:pPr>
            <a:r>
              <a:rPr lang="en-US" sz="2400" dirty="0">
                <a:solidFill>
                  <a:srgbClr val="525353"/>
                </a:solidFill>
              </a:rPr>
              <a:t>Using CPI principles, reduced building size </a:t>
            </a:r>
            <a:r>
              <a:rPr lang="en-US" sz="2400" dirty="0" smtClean="0">
                <a:solidFill>
                  <a:srgbClr val="525353"/>
                </a:solidFill>
              </a:rPr>
              <a:t>from the architect’s </a:t>
            </a:r>
            <a:r>
              <a:rPr lang="en-US" sz="2400" dirty="0">
                <a:solidFill>
                  <a:srgbClr val="525353"/>
                </a:solidFill>
              </a:rPr>
              <a:t>original program by approximately </a:t>
            </a:r>
            <a:endParaRPr lang="en-US" sz="2400" dirty="0" smtClean="0">
              <a:solidFill>
                <a:srgbClr val="525353"/>
              </a:solidFill>
            </a:endParaRPr>
          </a:p>
          <a:p>
            <a:pPr marL="742950" lvl="1" indent="-285750" algn="l" eaLnBrk="0" hangingPunct="0">
              <a:spcBef>
                <a:spcPts val="0"/>
              </a:spcBef>
              <a:buSzPct val="95000"/>
            </a:pPr>
            <a:r>
              <a:rPr lang="en-US" sz="2400" dirty="0" smtClean="0">
                <a:solidFill>
                  <a:srgbClr val="525353"/>
                </a:solidFill>
              </a:rPr>
              <a:t>	30,000 </a:t>
            </a:r>
            <a:r>
              <a:rPr lang="en-US" sz="2400" dirty="0">
                <a:solidFill>
                  <a:srgbClr val="525353"/>
                </a:solidFill>
              </a:rPr>
              <a:t>sq ft</a:t>
            </a:r>
          </a:p>
          <a:p>
            <a:pPr marL="742950" lvl="1" indent="-285750" algn="l" eaLnBrk="0" hangingPunct="0">
              <a:lnSpc>
                <a:spcPct val="80000"/>
              </a:lnSpc>
              <a:spcBef>
                <a:spcPct val="20000"/>
              </a:spcBef>
              <a:buSzPct val="95000"/>
              <a:buFontTx/>
              <a:buChar char="•"/>
            </a:pPr>
            <a:endParaRPr lang="en-US" sz="2400" dirty="0">
              <a:solidFill>
                <a:srgbClr val="525353"/>
              </a:solidFill>
            </a:endParaRPr>
          </a:p>
          <a:p>
            <a:pPr marL="1143000" lvl="2" indent="-228600" algn="l" eaLnBrk="0" hangingPunct="0">
              <a:lnSpc>
                <a:spcPct val="80000"/>
              </a:lnSpc>
              <a:spcBef>
                <a:spcPct val="20000"/>
              </a:spcBef>
              <a:buSzPct val="95000"/>
              <a:buFontTx/>
              <a:buChar char="•"/>
            </a:pPr>
            <a:r>
              <a:rPr lang="en-US" sz="2400" b="1" dirty="0">
                <a:solidFill>
                  <a:srgbClr val="DE6225"/>
                </a:solidFill>
              </a:rPr>
              <a:t>$20 million capital cost </a:t>
            </a:r>
            <a:r>
              <a:rPr lang="en-US" sz="2400" b="1" dirty="0" smtClean="0">
                <a:solidFill>
                  <a:srgbClr val="DE6225"/>
                </a:solidFill>
              </a:rPr>
              <a:t>avoidance, plus</a:t>
            </a:r>
          </a:p>
          <a:p>
            <a:pPr marL="1143000" lvl="2" indent="-228600" algn="l" eaLnBrk="0" hangingPunct="0">
              <a:lnSpc>
                <a:spcPct val="80000"/>
              </a:lnSpc>
              <a:spcBef>
                <a:spcPct val="20000"/>
              </a:spcBef>
              <a:buSzPct val="95000"/>
              <a:buFontTx/>
              <a:buChar char="•"/>
            </a:pPr>
            <a:r>
              <a:rPr lang="en-US" sz="2400" b="1" dirty="0" smtClean="0">
                <a:solidFill>
                  <a:srgbClr val="DE6225"/>
                </a:solidFill>
              </a:rPr>
              <a:t>$10 million construction cost savings</a:t>
            </a:r>
            <a:endParaRPr lang="en-US" sz="2400" dirty="0">
              <a:solidFill>
                <a:srgbClr val="525353"/>
              </a:solidFill>
            </a:endParaRPr>
          </a:p>
        </p:txBody>
      </p:sp>
      <p:sp>
        <p:nvSpPr>
          <p:cNvPr id="24579" name="Text Box 3"/>
          <p:cNvSpPr txBox="1">
            <a:spLocks noChangeArrowheads="1"/>
          </p:cNvSpPr>
          <p:nvPr/>
        </p:nvSpPr>
        <p:spPr bwMode="auto">
          <a:xfrm>
            <a:off x="346075" y="381000"/>
            <a:ext cx="1966913" cy="584775"/>
          </a:xfrm>
          <a:prstGeom prst="rect">
            <a:avLst/>
          </a:prstGeom>
          <a:noFill/>
          <a:ln w="9525">
            <a:noFill/>
            <a:miter lim="800000"/>
            <a:headEnd/>
            <a:tailEnd/>
          </a:ln>
        </p:spPr>
        <p:txBody>
          <a:bodyPr wrap="square">
            <a:spAutoFit/>
          </a:bodyPr>
          <a:lstStyle/>
          <a:p>
            <a:pPr algn="l" eaLnBrk="0" hangingPunct="0"/>
            <a:r>
              <a:rPr lang="en-US" sz="3200" b="1" dirty="0">
                <a:solidFill>
                  <a:schemeClr val="bg1"/>
                </a:solidFill>
              </a:rPr>
              <a:t>Cost</a:t>
            </a:r>
          </a:p>
        </p:txBody>
      </p:sp>
      <p:pic>
        <p:nvPicPr>
          <p:cNvPr id="24580" name="Picture 4" descr="Children's House"/>
          <p:cNvPicPr>
            <a:picLocks noChangeAspect="1" noChangeArrowheads="1"/>
          </p:cNvPicPr>
          <p:nvPr/>
        </p:nvPicPr>
        <p:blipFill>
          <a:blip r:embed="rId2" cstate="print"/>
          <a:srcRect/>
          <a:stretch>
            <a:fillRect/>
          </a:stretch>
        </p:blipFill>
        <p:spPr bwMode="auto">
          <a:xfrm>
            <a:off x="7707313" y="0"/>
            <a:ext cx="1436687" cy="1292225"/>
          </a:xfrm>
          <a:prstGeom prst="rect">
            <a:avLst/>
          </a:prstGeom>
          <a:noFill/>
          <a:ln w="9525">
            <a:noFill/>
            <a:miter lim="800000"/>
            <a:headEnd/>
            <a:tailEnd/>
          </a:ln>
        </p:spPr>
      </p:pic>
      <p:sp>
        <p:nvSpPr>
          <p:cNvPr id="24581" name="Oval 5"/>
          <p:cNvSpPr>
            <a:spLocks noChangeArrowheads="1"/>
          </p:cNvSpPr>
          <p:nvPr/>
        </p:nvSpPr>
        <p:spPr bwMode="auto">
          <a:xfrm>
            <a:off x="8153400" y="431800"/>
            <a:ext cx="317500" cy="596900"/>
          </a:xfrm>
          <a:prstGeom prst="ellipse">
            <a:avLst/>
          </a:prstGeom>
          <a:noFill/>
          <a:ln w="38100">
            <a:solidFill>
              <a:srgbClr val="FF0000"/>
            </a:solidFill>
            <a:round/>
            <a:headEnd/>
            <a:tailEnd/>
          </a:ln>
        </p:spPr>
        <p:txBody>
          <a:bodyPr wrap="none" anchor="ct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Blank Presentation">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Blank Presentatio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Custom Design">
  <a:themeElements>
    <a:clrScheme name="14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4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4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Custom Design">
  <a:themeElements>
    <a:clrScheme name="1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15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1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ustom Design">
  <a:themeElements>
    <a:clrScheme name="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spDef>
    <a:lnDef>
      <a:spPr bwMode="auto">
        <a:xfrm>
          <a:off x="0" y="0"/>
          <a:ext cx="1" cy="1"/>
        </a:xfrm>
        <a:custGeom>
          <a:avLst/>
          <a:gdLst/>
          <a:ahLst/>
          <a:cxnLst/>
          <a:rect l="0" t="0" r="0" b="0"/>
          <a:pathLst/>
        </a:custGeom>
        <a:solidFill>
          <a:srgbClr val="3BB0C2"/>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Geneva" pitchFamily="28" charset="-128"/>
          </a:defRPr>
        </a:defPPr>
      </a:lstStyle>
    </a:lnDef>
  </a:objectDefaults>
  <a:extraClrSchemeLst>
    <a:extraClrScheme>
      <a:clrScheme name="5_Custom Design 1">
        <a:dk1>
          <a:srgbClr val="525353"/>
        </a:dk1>
        <a:lt1>
          <a:srgbClr val="FFFFFF"/>
        </a:lt1>
        <a:dk2>
          <a:srgbClr val="525353"/>
        </a:dk2>
        <a:lt2>
          <a:srgbClr val="000000"/>
        </a:lt2>
        <a:accent1>
          <a:srgbClr val="3BB0C2"/>
        </a:accent1>
        <a:accent2>
          <a:srgbClr val="ADCC2B"/>
        </a:accent2>
        <a:accent3>
          <a:srgbClr val="FFFFFF"/>
        </a:accent3>
        <a:accent4>
          <a:srgbClr val="454646"/>
        </a:accent4>
        <a:accent5>
          <a:srgbClr val="AFD4DD"/>
        </a:accent5>
        <a:accent6>
          <a:srgbClr val="9CB926"/>
        </a:accent6>
        <a:hlink>
          <a:srgbClr val="DE6225"/>
        </a:hlink>
        <a:folHlink>
          <a:srgbClr val="BB3B2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102810-Patient Safety Update</Template>
  <TotalTime>260</TotalTime>
  <Words>1177</Words>
  <Application>Microsoft Office PowerPoint</Application>
  <PresentationFormat>On-screen Show (4:3)</PresentationFormat>
  <Paragraphs>152</Paragraphs>
  <Slides>15</Slides>
  <Notes>8</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15</vt:i4>
      </vt:variant>
    </vt:vector>
  </HeadingPairs>
  <TitlesOfParts>
    <vt:vector size="24" baseType="lpstr">
      <vt:lpstr>Blank Presentation</vt:lpstr>
      <vt:lpstr>Custom Design</vt:lpstr>
      <vt:lpstr>3_Custom Design</vt:lpstr>
      <vt:lpstr>4_Custom Design</vt:lpstr>
      <vt:lpstr>14_Custom Design</vt:lpstr>
      <vt:lpstr>15_Custom Design</vt:lpstr>
      <vt:lpstr>5_Custom Design</vt:lpstr>
      <vt:lpstr>Office Theme</vt:lpstr>
      <vt:lpstr>Chart</vt:lpstr>
      <vt:lpstr> Continuous Performance Improvement at Seattle Children’s Hospital  </vt:lpstr>
      <vt:lpstr>Our CPI Philosophy</vt:lpstr>
      <vt:lpstr>Our Approach</vt:lpstr>
      <vt:lpstr>A Few Words About Waste…</vt:lpstr>
      <vt:lpstr>Waste Comes in Many Forms </vt:lpstr>
      <vt:lpstr>A Few Words about Leadership</vt:lpstr>
      <vt:lpstr>Continuous Performance Improvement: Our Results</vt:lpstr>
      <vt:lpstr>Slide 8</vt:lpstr>
      <vt:lpstr>Slide 9</vt:lpstr>
      <vt:lpstr>Delivery - Central Line Access</vt:lpstr>
      <vt:lpstr>Safety - Blood Stream Infections</vt:lpstr>
      <vt:lpstr>Gallup Q12® Engagement Index at Children’s  Over Time</vt:lpstr>
      <vt:lpstr>CPI Can Be Applied Anywhere  </vt:lpstr>
      <vt:lpstr>Lessons Learned</vt:lpstr>
      <vt:lpstr>CPI at Seattle Children’s Hospital</vt:lpstr>
    </vt:vector>
  </TitlesOfParts>
  <Company>Seattle Childrens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Performance Improvement and Patient Safety </dc:title>
  <dc:creator>phagan</dc:creator>
  <cp:lastModifiedBy>kimberlyc</cp:lastModifiedBy>
  <cp:revision>39</cp:revision>
  <dcterms:created xsi:type="dcterms:W3CDTF">2010-11-03T03:48:35Z</dcterms:created>
  <dcterms:modified xsi:type="dcterms:W3CDTF">2011-03-23T16:25:35Z</dcterms:modified>
</cp:coreProperties>
</file>