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34"/>
  </p:notesMasterIdLst>
  <p:sldIdLst>
    <p:sldId id="289" r:id="rId2"/>
    <p:sldId id="257" r:id="rId3"/>
    <p:sldId id="265" r:id="rId4"/>
    <p:sldId id="271" r:id="rId5"/>
    <p:sldId id="303" r:id="rId6"/>
    <p:sldId id="266" r:id="rId7"/>
    <p:sldId id="304" r:id="rId8"/>
    <p:sldId id="273" r:id="rId9"/>
    <p:sldId id="299" r:id="rId10"/>
    <p:sldId id="321" r:id="rId11"/>
    <p:sldId id="311" r:id="rId12"/>
    <p:sldId id="300" r:id="rId13"/>
    <p:sldId id="306" r:id="rId14"/>
    <p:sldId id="320" r:id="rId15"/>
    <p:sldId id="269" r:id="rId16"/>
    <p:sldId id="280" r:id="rId17"/>
    <p:sldId id="312" r:id="rId18"/>
    <p:sldId id="270" r:id="rId19"/>
    <p:sldId id="307" r:id="rId20"/>
    <p:sldId id="324" r:id="rId21"/>
    <p:sldId id="281" r:id="rId22"/>
    <p:sldId id="322" r:id="rId23"/>
    <p:sldId id="323" r:id="rId24"/>
    <p:sldId id="313" r:id="rId25"/>
    <p:sldId id="319" r:id="rId26"/>
    <p:sldId id="272" r:id="rId27"/>
    <p:sldId id="279" r:id="rId28"/>
    <p:sldId id="316" r:id="rId29"/>
    <p:sldId id="317" r:id="rId30"/>
    <p:sldId id="318" r:id="rId31"/>
    <p:sldId id="325"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02" autoAdjust="0"/>
    <p:restoredTop sz="81790" autoAdjust="0"/>
  </p:normalViewPr>
  <p:slideViewPr>
    <p:cSldViewPr snapToGrid="0" snapToObjects="1">
      <p:cViewPr varScale="1">
        <p:scale>
          <a:sx n="77" d="100"/>
          <a:sy n="77" d="100"/>
        </p:scale>
        <p:origin x="394" y="62"/>
      </p:cViewPr>
      <p:guideLst>
        <p:guide orient="horz" pos="2160"/>
        <p:guide pos="3840"/>
      </p:guideLst>
    </p:cSldViewPr>
  </p:slideViewPr>
  <p:notesTextViewPr>
    <p:cViewPr>
      <p:scale>
        <a:sx n="1" d="1"/>
        <a:sy n="1" d="1"/>
      </p:scale>
      <p:origin x="0" y="0"/>
    </p:cViewPr>
  </p:notesTextViewPr>
  <p:sorterViewPr>
    <p:cViewPr>
      <p:scale>
        <a:sx n="100" d="100"/>
        <a:sy n="100" d="100"/>
      </p:scale>
      <p:origin x="0" y="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F12EE-C3DC-FE42-B1D7-A12674AAF472}" type="datetimeFigureOut">
              <a:rPr lang="en-US" smtClean="0"/>
              <a:t>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5EB83-F5D0-1C4D-AFF4-0C5698A25695}" type="slidenum">
              <a:rPr lang="en-US" smtClean="0"/>
              <a:t>‹#›</a:t>
            </a:fld>
            <a:endParaRPr lang="en-US"/>
          </a:p>
        </p:txBody>
      </p:sp>
    </p:spTree>
    <p:extLst>
      <p:ext uri="{BB962C8B-B14F-4D97-AF65-F5344CB8AC3E}">
        <p14:creationId xmlns:p14="http://schemas.microsoft.com/office/powerpoint/2010/main" val="1944668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Contextualizing open data</a:t>
            </a:r>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3</a:t>
            </a:fld>
            <a:endParaRPr lang="en-US"/>
          </a:p>
        </p:txBody>
      </p:sp>
    </p:spTree>
    <p:extLst>
      <p:ext uri="{BB962C8B-B14F-4D97-AF65-F5344CB8AC3E}">
        <p14:creationId xmlns:p14="http://schemas.microsoft.com/office/powerpoint/2010/main" val="1045232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trends not targets</a:t>
            </a:r>
          </a:p>
          <a:p>
            <a:r>
              <a:rPr lang="en-US" dirty="0" smtClean="0"/>
              <a:t>I care a lot more about answering the question “why” supported by evidence then whether we made a target</a:t>
            </a:r>
          </a:p>
          <a:p>
            <a:r>
              <a:rPr lang="en-US" dirty="0" smtClean="0"/>
              <a:t>Also takes the onus off the individual or the department, and puts the onus on how</a:t>
            </a:r>
            <a:r>
              <a:rPr lang="en-US" baseline="0" dirty="0" smtClean="0"/>
              <a:t> we work together to solve a problem</a:t>
            </a:r>
          </a:p>
          <a:p>
            <a:r>
              <a:rPr lang="en-US" baseline="0" dirty="0" smtClean="0"/>
              <a:t>If this isn’t about learning and growth then it’s a complete waste of time</a:t>
            </a:r>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16</a:t>
            </a:fld>
            <a:endParaRPr lang="en-US"/>
          </a:p>
        </p:txBody>
      </p:sp>
    </p:spTree>
    <p:extLst>
      <p:ext uri="{BB962C8B-B14F-4D97-AF65-F5344CB8AC3E}">
        <p14:creationId xmlns:p14="http://schemas.microsoft.com/office/powerpoint/2010/main" val="81342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A4099C-CBB6-684A-B34C-BD573A4E67BE}" type="slidenum">
              <a:rPr lang="en-US" smtClean="0"/>
              <a:t>17</a:t>
            </a:fld>
            <a:endParaRPr lang="en-US"/>
          </a:p>
        </p:txBody>
      </p:sp>
    </p:spTree>
    <p:extLst>
      <p:ext uri="{BB962C8B-B14F-4D97-AF65-F5344CB8AC3E}">
        <p14:creationId xmlns:p14="http://schemas.microsoft.com/office/powerpoint/2010/main" val="12002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21</a:t>
            </a:fld>
            <a:endParaRPr lang="en-US"/>
          </a:p>
        </p:txBody>
      </p:sp>
    </p:spTree>
    <p:extLst>
      <p:ext uri="{BB962C8B-B14F-4D97-AF65-F5344CB8AC3E}">
        <p14:creationId xmlns:p14="http://schemas.microsoft.com/office/powerpoint/2010/main" val="197957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B662D687-D1E4-8340-92D9-0C6A539254ED}" type="slidenum">
              <a:rPr lang="en-US" altLang="en-US">
                <a:latin typeface="Arial" charset="0"/>
              </a:rPr>
              <a:pPr eaLnBrk="1" hangingPunct="1">
                <a:spcBef>
                  <a:spcPct val="0"/>
                </a:spcBef>
              </a:pPr>
              <a:t>22</a:t>
            </a:fld>
            <a:endParaRPr lang="en-US" altLang="en-US" dirty="0">
              <a:latin typeface="Arial" charset="0"/>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charset="-128"/>
            </a:endParaRPr>
          </a:p>
        </p:txBody>
      </p:sp>
    </p:spTree>
    <p:extLst>
      <p:ext uri="{BB962C8B-B14F-4D97-AF65-F5344CB8AC3E}">
        <p14:creationId xmlns:p14="http://schemas.microsoft.com/office/powerpoint/2010/main" val="2138974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Balanced scorecard – really just a tool to help us track progress in a more comprehensive way</a:t>
            </a:r>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26</a:t>
            </a:fld>
            <a:endParaRPr lang="en-US"/>
          </a:p>
        </p:txBody>
      </p:sp>
    </p:spTree>
    <p:extLst>
      <p:ext uri="{BB962C8B-B14F-4D97-AF65-F5344CB8AC3E}">
        <p14:creationId xmlns:p14="http://schemas.microsoft.com/office/powerpoint/2010/main" val="120755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15B59-42C9-4793-BFA3-6A0B4374E0D0}" type="slidenum">
              <a:rPr lang="en-US" smtClean="0"/>
              <a:t>27</a:t>
            </a:fld>
            <a:endParaRPr lang="en-US" dirty="0"/>
          </a:p>
        </p:txBody>
      </p:sp>
    </p:spTree>
    <p:extLst>
      <p:ext uri="{BB962C8B-B14F-4D97-AF65-F5344CB8AC3E}">
        <p14:creationId xmlns:p14="http://schemas.microsoft.com/office/powerpoint/2010/main" val="1635116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EB83-F5D0-1C4D-AFF4-0C5698A25695}" type="slidenum">
              <a:rPr lang="en-US" smtClean="0"/>
              <a:t>33</a:t>
            </a:fld>
            <a:endParaRPr lang="en-US"/>
          </a:p>
        </p:txBody>
      </p:sp>
    </p:spTree>
    <p:extLst>
      <p:ext uri="{BB962C8B-B14F-4D97-AF65-F5344CB8AC3E}">
        <p14:creationId xmlns:p14="http://schemas.microsoft.com/office/powerpoint/2010/main" val="1494198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4</a:t>
            </a:fld>
            <a:endParaRPr lang="en-US"/>
          </a:p>
        </p:txBody>
      </p:sp>
    </p:spTree>
    <p:extLst>
      <p:ext uri="{BB962C8B-B14F-4D97-AF65-F5344CB8AC3E}">
        <p14:creationId xmlns:p14="http://schemas.microsoft.com/office/powerpoint/2010/main" val="81893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0275" eaLnBrk="0" hangingPunct="0">
              <a:defRPr sz="2600" b="1" u="sng">
                <a:solidFill>
                  <a:schemeClr val="tx1"/>
                </a:solidFill>
                <a:latin typeface="Times New Roman" charset="0"/>
              </a:defRPr>
            </a:lvl1pPr>
            <a:lvl2pPr marL="742950" indent="-285750" defTabSz="930275" eaLnBrk="0" hangingPunct="0">
              <a:defRPr sz="2600" b="1" u="sng">
                <a:solidFill>
                  <a:schemeClr val="tx1"/>
                </a:solidFill>
                <a:latin typeface="Times New Roman" charset="0"/>
              </a:defRPr>
            </a:lvl2pPr>
            <a:lvl3pPr marL="1143000" indent="-228600" defTabSz="930275" eaLnBrk="0" hangingPunct="0">
              <a:defRPr sz="2600" b="1" u="sng">
                <a:solidFill>
                  <a:schemeClr val="tx1"/>
                </a:solidFill>
                <a:latin typeface="Times New Roman" charset="0"/>
              </a:defRPr>
            </a:lvl3pPr>
            <a:lvl4pPr marL="1600200" indent="-228600" defTabSz="930275" eaLnBrk="0" hangingPunct="0">
              <a:defRPr sz="2600" b="1" u="sng">
                <a:solidFill>
                  <a:schemeClr val="tx1"/>
                </a:solidFill>
                <a:latin typeface="Times New Roman" charset="0"/>
              </a:defRPr>
            </a:lvl4pPr>
            <a:lvl5pPr marL="2057400" indent="-228600" defTabSz="930275" eaLnBrk="0" hangingPunct="0">
              <a:defRPr sz="2600" b="1" u="sng">
                <a:solidFill>
                  <a:schemeClr val="tx1"/>
                </a:solidFill>
                <a:latin typeface="Times New Roman" charset="0"/>
              </a:defRPr>
            </a:lvl5pPr>
            <a:lvl6pPr marL="2514600" indent="-228600" defTabSz="930275" eaLnBrk="0" fontAlgn="base" hangingPunct="0">
              <a:spcBef>
                <a:spcPct val="0"/>
              </a:spcBef>
              <a:spcAft>
                <a:spcPct val="0"/>
              </a:spcAft>
              <a:defRPr sz="2600" b="1" u="sng">
                <a:solidFill>
                  <a:schemeClr val="tx1"/>
                </a:solidFill>
                <a:latin typeface="Times New Roman" charset="0"/>
              </a:defRPr>
            </a:lvl6pPr>
            <a:lvl7pPr marL="2971800" indent="-228600" defTabSz="930275" eaLnBrk="0" fontAlgn="base" hangingPunct="0">
              <a:spcBef>
                <a:spcPct val="0"/>
              </a:spcBef>
              <a:spcAft>
                <a:spcPct val="0"/>
              </a:spcAft>
              <a:defRPr sz="2600" b="1" u="sng">
                <a:solidFill>
                  <a:schemeClr val="tx1"/>
                </a:solidFill>
                <a:latin typeface="Times New Roman" charset="0"/>
              </a:defRPr>
            </a:lvl7pPr>
            <a:lvl8pPr marL="3429000" indent="-228600" defTabSz="930275" eaLnBrk="0" fontAlgn="base" hangingPunct="0">
              <a:spcBef>
                <a:spcPct val="0"/>
              </a:spcBef>
              <a:spcAft>
                <a:spcPct val="0"/>
              </a:spcAft>
              <a:defRPr sz="2600" b="1" u="sng">
                <a:solidFill>
                  <a:schemeClr val="tx1"/>
                </a:solidFill>
                <a:latin typeface="Times New Roman" charset="0"/>
              </a:defRPr>
            </a:lvl8pPr>
            <a:lvl9pPr marL="3886200" indent="-228600" defTabSz="930275" eaLnBrk="0" fontAlgn="base" hangingPunct="0">
              <a:spcBef>
                <a:spcPct val="0"/>
              </a:spcBef>
              <a:spcAft>
                <a:spcPct val="0"/>
              </a:spcAft>
              <a:defRPr sz="2600" b="1" u="sng">
                <a:solidFill>
                  <a:schemeClr val="tx1"/>
                </a:solidFill>
                <a:latin typeface="Times New Roman" charset="0"/>
              </a:defRPr>
            </a:lvl9pPr>
          </a:lstStyle>
          <a:p>
            <a:pPr eaLnBrk="1" hangingPunct="1"/>
            <a:r>
              <a:rPr lang="en-US" altLang="en-US" sz="1200" b="0" i="1" u="none" dirty="0">
                <a:latin typeface="Arial Unicode MS" charset="0"/>
              </a:rPr>
              <a:t>Logic Modeling, Performance Measurement and Program Evaluation Training Guide</a:t>
            </a:r>
          </a:p>
          <a:p>
            <a:pPr eaLnBrk="1" hangingPunct="1"/>
            <a:r>
              <a:rPr lang="en-US" altLang="en-US" sz="1300" u="none" dirty="0">
                <a:latin typeface="Arial" charset="0"/>
              </a:rPr>
              <a:t>Session 4: Logic Modeling, Performance Measurement and Program Evaluation: </a:t>
            </a:r>
          </a:p>
          <a:p>
            <a:pPr eaLnBrk="1" hangingPunct="1"/>
            <a:r>
              <a:rPr lang="en-US" altLang="en-US" sz="1300" u="none" dirty="0">
                <a:latin typeface="Arial" charset="0"/>
              </a:rPr>
              <a:t>                   A Primer for Mangers</a:t>
            </a:r>
          </a:p>
          <a:p>
            <a:pPr eaLnBrk="1" hangingPunct="1"/>
            <a:endParaRPr lang="en-US" altLang="en-US" sz="1300" u="none" dirty="0">
              <a:latin typeface="Arial" charset="0"/>
            </a:endParaRPr>
          </a:p>
          <a:p>
            <a:pPr eaLnBrk="1" hangingPunct="1"/>
            <a:endParaRPr lang="en-US" altLang="en-US" sz="1200" b="0" u="none" dirty="0"/>
          </a:p>
          <a:p>
            <a:pPr eaLnBrk="1" hangingPunct="1"/>
            <a:endParaRPr lang="en-US" altLang="en-US" sz="1200" b="0" u="none" dirty="0"/>
          </a:p>
        </p:txBody>
      </p:sp>
      <p:sp>
        <p:nvSpPr>
          <p:cNvPr id="1024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0275" eaLnBrk="0" hangingPunct="0">
              <a:defRPr sz="2600" b="1" u="sng">
                <a:solidFill>
                  <a:schemeClr val="tx1"/>
                </a:solidFill>
                <a:latin typeface="Times New Roman" charset="0"/>
              </a:defRPr>
            </a:lvl1pPr>
            <a:lvl2pPr marL="742950" indent="-285750" defTabSz="930275" eaLnBrk="0" hangingPunct="0">
              <a:defRPr sz="2600" b="1" u="sng">
                <a:solidFill>
                  <a:schemeClr val="tx1"/>
                </a:solidFill>
                <a:latin typeface="Times New Roman" charset="0"/>
              </a:defRPr>
            </a:lvl2pPr>
            <a:lvl3pPr marL="1143000" indent="-228600" defTabSz="930275" eaLnBrk="0" hangingPunct="0">
              <a:defRPr sz="2600" b="1" u="sng">
                <a:solidFill>
                  <a:schemeClr val="tx1"/>
                </a:solidFill>
                <a:latin typeface="Times New Roman" charset="0"/>
              </a:defRPr>
            </a:lvl3pPr>
            <a:lvl4pPr marL="1600200" indent="-228600" defTabSz="930275" eaLnBrk="0" hangingPunct="0">
              <a:defRPr sz="2600" b="1" u="sng">
                <a:solidFill>
                  <a:schemeClr val="tx1"/>
                </a:solidFill>
                <a:latin typeface="Times New Roman" charset="0"/>
              </a:defRPr>
            </a:lvl4pPr>
            <a:lvl5pPr marL="2057400" indent="-228600" defTabSz="930275" eaLnBrk="0" hangingPunct="0">
              <a:defRPr sz="2600" b="1" u="sng">
                <a:solidFill>
                  <a:schemeClr val="tx1"/>
                </a:solidFill>
                <a:latin typeface="Times New Roman" charset="0"/>
              </a:defRPr>
            </a:lvl5pPr>
            <a:lvl6pPr marL="2514600" indent="-228600" defTabSz="930275" eaLnBrk="0" fontAlgn="base" hangingPunct="0">
              <a:spcBef>
                <a:spcPct val="0"/>
              </a:spcBef>
              <a:spcAft>
                <a:spcPct val="0"/>
              </a:spcAft>
              <a:defRPr sz="2600" b="1" u="sng">
                <a:solidFill>
                  <a:schemeClr val="tx1"/>
                </a:solidFill>
                <a:latin typeface="Times New Roman" charset="0"/>
              </a:defRPr>
            </a:lvl6pPr>
            <a:lvl7pPr marL="2971800" indent="-228600" defTabSz="930275" eaLnBrk="0" fontAlgn="base" hangingPunct="0">
              <a:spcBef>
                <a:spcPct val="0"/>
              </a:spcBef>
              <a:spcAft>
                <a:spcPct val="0"/>
              </a:spcAft>
              <a:defRPr sz="2600" b="1" u="sng">
                <a:solidFill>
                  <a:schemeClr val="tx1"/>
                </a:solidFill>
                <a:latin typeface="Times New Roman" charset="0"/>
              </a:defRPr>
            </a:lvl7pPr>
            <a:lvl8pPr marL="3429000" indent="-228600" defTabSz="930275" eaLnBrk="0" fontAlgn="base" hangingPunct="0">
              <a:spcBef>
                <a:spcPct val="0"/>
              </a:spcBef>
              <a:spcAft>
                <a:spcPct val="0"/>
              </a:spcAft>
              <a:defRPr sz="2600" b="1" u="sng">
                <a:solidFill>
                  <a:schemeClr val="tx1"/>
                </a:solidFill>
                <a:latin typeface="Times New Roman" charset="0"/>
              </a:defRPr>
            </a:lvl8pPr>
            <a:lvl9pPr marL="3886200" indent="-228600" defTabSz="930275" eaLnBrk="0" fontAlgn="base" hangingPunct="0">
              <a:spcBef>
                <a:spcPct val="0"/>
              </a:spcBef>
              <a:spcAft>
                <a:spcPct val="0"/>
              </a:spcAft>
              <a:defRPr sz="2600" b="1" u="sng">
                <a:solidFill>
                  <a:schemeClr val="tx1"/>
                </a:solidFill>
                <a:latin typeface="Times New Roman" charset="0"/>
              </a:defRPr>
            </a:lvl9pPr>
          </a:lstStyle>
          <a:p>
            <a:pPr eaLnBrk="1" hangingPunct="1"/>
            <a:fld id="{8ACC67FC-830F-6D49-A2E2-FE81FF300095}" type="slidenum">
              <a:rPr lang="en-US" altLang="en-US" sz="1200" b="0" u="none"/>
              <a:pPr eaLnBrk="1" hangingPunct="1"/>
              <a:t>5</a:t>
            </a:fld>
            <a:endParaRPr lang="en-US" altLang="en-US" sz="1200" b="0" u="none" dirty="0"/>
          </a:p>
        </p:txBody>
      </p:sp>
      <p:sp>
        <p:nvSpPr>
          <p:cNvPr id="10244" name="Rectangle 2"/>
          <p:cNvSpPr>
            <a:spLocks noGrp="1" noRot="1" noChangeAspect="1" noChangeArrowheads="1" noTextEdit="1"/>
          </p:cNvSpPr>
          <p:nvPr>
            <p:ph type="sldImg"/>
          </p:nvPr>
        </p:nvSpPr>
        <p:spPr>
          <a:xfrm>
            <a:off x="-455613" y="695325"/>
            <a:ext cx="5499101" cy="3094038"/>
          </a:xfrm>
          <a:ln/>
        </p:spPr>
      </p:sp>
      <p:sp>
        <p:nvSpPr>
          <p:cNvPr id="10245" name="Rectangle 3"/>
          <p:cNvSpPr>
            <a:spLocks noGrp="1" noChangeArrowheads="1"/>
          </p:cNvSpPr>
          <p:nvPr>
            <p:ph type="body" idx="1"/>
          </p:nvPr>
        </p:nvSpPr>
        <p:spPr>
          <a:xfrm>
            <a:off x="90488" y="3873500"/>
            <a:ext cx="4314825" cy="542290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buFont typeface="Webdings" charset="2"/>
              <a:buChar char=""/>
            </a:pPr>
            <a:r>
              <a:rPr lang="en-US" altLang="en-US" b="1" dirty="0">
                <a:solidFill>
                  <a:srgbClr val="000000"/>
                </a:solidFill>
                <a:ea typeface="Times New Roman" charset="0"/>
                <a:cs typeface="Times New Roman" charset="0"/>
              </a:rPr>
              <a:t> </a:t>
            </a:r>
            <a:r>
              <a:rPr lang="en-US" altLang="en-US" b="1" u="sng" dirty="0">
                <a:solidFill>
                  <a:srgbClr val="000000"/>
                </a:solidFill>
                <a:ea typeface="Times New Roman" charset="0"/>
                <a:cs typeface="Times New Roman" charset="0"/>
              </a:rPr>
              <a:t>SCRIPT</a:t>
            </a:r>
            <a:r>
              <a:rPr lang="en-US" altLang="en-US" b="1" dirty="0">
                <a:solidFill>
                  <a:srgbClr val="000000"/>
                </a:solidFill>
                <a:ea typeface="Times New Roman" charset="0"/>
                <a:cs typeface="Times New Roman" charset="0"/>
              </a:rPr>
              <a:t>: </a:t>
            </a:r>
          </a:p>
          <a:p>
            <a:pPr eaLnBrk="1" hangingPunct="1">
              <a:buFont typeface="Webdings" charset="2"/>
              <a:buNone/>
            </a:pPr>
            <a:endParaRPr lang="en-US" altLang="en-US" dirty="0"/>
          </a:p>
          <a:p>
            <a:pPr eaLnBrk="1" hangingPunct="1">
              <a:buFontTx/>
              <a:buChar char="•"/>
            </a:pPr>
            <a:r>
              <a:rPr lang="en-US" altLang="en-US" b="1" dirty="0"/>
              <a:t>Resources/Inputs:</a:t>
            </a:r>
            <a:r>
              <a:rPr lang="en-US" altLang="en-US" dirty="0"/>
              <a:t> Staff/FTE, operating budget, specific skills, knowledge, equipment or partners, 5 FTE, $2 million</a:t>
            </a:r>
          </a:p>
          <a:p>
            <a:pPr eaLnBrk="1" hangingPunct="1"/>
            <a:endParaRPr lang="en-US" altLang="en-US" dirty="0"/>
          </a:p>
          <a:p>
            <a:pPr eaLnBrk="1" hangingPunct="1">
              <a:buFontTx/>
              <a:buChar char="•"/>
            </a:pPr>
            <a:r>
              <a:rPr lang="en-US" altLang="en-US" b="1" dirty="0"/>
              <a:t>Activities:</a:t>
            </a:r>
            <a:r>
              <a:rPr lang="en-US" altLang="en-US" dirty="0"/>
              <a:t> The things you do – deliver technical assistance, conduct evaluations or design a database. </a:t>
            </a:r>
          </a:p>
          <a:p>
            <a:pPr eaLnBrk="1" hangingPunct="1"/>
            <a:endParaRPr lang="en-US" altLang="en-US" dirty="0"/>
          </a:p>
          <a:p>
            <a:pPr eaLnBrk="1" hangingPunct="1">
              <a:buFontTx/>
              <a:buChar char="•"/>
            </a:pPr>
            <a:r>
              <a:rPr lang="en-US" altLang="en-US" b="1" dirty="0"/>
              <a:t>Outputs:</a:t>
            </a:r>
            <a:r>
              <a:rPr lang="en-US" altLang="en-US" dirty="0"/>
              <a:t> Products or services that are a direct result of your activities. Technical assistance, evaluation report or emissions inventory. </a:t>
            </a:r>
          </a:p>
          <a:p>
            <a:pPr eaLnBrk="1" hangingPunct="1"/>
            <a:endParaRPr lang="en-US" altLang="en-US" dirty="0"/>
          </a:p>
          <a:p>
            <a:pPr eaLnBrk="1" hangingPunct="1">
              <a:buFontTx/>
              <a:buChar char="•"/>
            </a:pPr>
            <a:r>
              <a:rPr lang="en-US" altLang="en-US" b="1" dirty="0"/>
              <a:t>Customers:</a:t>
            </a:r>
            <a:r>
              <a:rPr lang="en-US" altLang="en-US" dirty="0"/>
              <a:t> Individuals you are trying to influence – managers, agency headquarters, regional or State staff. Beneficiaries are individuals or groups who will gain from the program’s efforts in the long-term. </a:t>
            </a:r>
          </a:p>
          <a:p>
            <a:pPr eaLnBrk="1" hangingPunct="1"/>
            <a:endParaRPr lang="en-US" altLang="en-US" b="1" dirty="0"/>
          </a:p>
          <a:p>
            <a:pPr eaLnBrk="1" hangingPunct="1">
              <a:buFontTx/>
              <a:buChar char="•"/>
            </a:pPr>
            <a:r>
              <a:rPr lang="en-US" altLang="en-US" b="1" dirty="0"/>
              <a:t>Outcomes:</a:t>
            </a:r>
          </a:p>
          <a:p>
            <a:pPr eaLnBrk="1" hangingPunct="1"/>
            <a:r>
              <a:rPr lang="en-US" altLang="en-US" dirty="0"/>
              <a:t>Short-term: A = Change in Attitudes = You know better.</a:t>
            </a:r>
          </a:p>
          <a:p>
            <a:pPr eaLnBrk="1" hangingPunct="1"/>
            <a:r>
              <a:rPr lang="en-US" altLang="en-US" dirty="0"/>
              <a:t>Intermediate: B = Change in Behavior = You do better.</a:t>
            </a:r>
          </a:p>
          <a:p>
            <a:pPr eaLnBrk="1" hangingPunct="1"/>
            <a:r>
              <a:rPr lang="en-US" altLang="en-US" dirty="0"/>
              <a:t>Long-term: C = Change in Condition = The world’s a better place.</a:t>
            </a:r>
          </a:p>
          <a:p>
            <a:pPr eaLnBrk="1" hangingPunct="1"/>
            <a:r>
              <a:rPr lang="en-US" altLang="en-US" dirty="0"/>
              <a:t>Using this as an example: </a:t>
            </a:r>
          </a:p>
          <a:p>
            <a:pPr marL="228600" lvl="1" eaLnBrk="1" hangingPunct="1"/>
            <a:r>
              <a:rPr lang="en-US" altLang="en-US" dirty="0"/>
              <a:t>Short-term = Knowledge of steps involved in developing measures increases.</a:t>
            </a:r>
          </a:p>
          <a:p>
            <a:pPr marL="228600" lvl="1" eaLnBrk="1" hangingPunct="1"/>
            <a:r>
              <a:rPr lang="en-US" altLang="en-US" dirty="0"/>
              <a:t>Intermediate = Class members use skills to build logic model.</a:t>
            </a:r>
          </a:p>
          <a:p>
            <a:pPr marL="228600" lvl="1" eaLnBrk="1" hangingPunct="1"/>
            <a:r>
              <a:rPr lang="en-US" altLang="en-US" dirty="0"/>
              <a:t>Long-term = Class members conduct evaluations.</a:t>
            </a:r>
          </a:p>
          <a:p>
            <a:pPr eaLnBrk="1" hangingPunct="1"/>
            <a:endParaRPr lang="en-US" altLang="en-US" dirty="0"/>
          </a:p>
          <a:p>
            <a:pPr eaLnBrk="1" hangingPunct="1">
              <a:buFontTx/>
              <a:buChar char="•"/>
            </a:pPr>
            <a:r>
              <a:rPr lang="en-US" altLang="en-US" b="1" dirty="0"/>
              <a:t>External influences:</a:t>
            </a:r>
            <a:r>
              <a:rPr lang="en-US" altLang="en-US" dirty="0"/>
              <a:t> Change in administrator. Promulgation of a new rule or regulation. Increase or decrease in budget. </a:t>
            </a:r>
          </a:p>
          <a:p>
            <a:pPr eaLnBrk="1" hangingPunct="1"/>
            <a:endParaRPr lang="en-US" altLang="en-US" dirty="0"/>
          </a:p>
        </p:txBody>
      </p:sp>
    </p:spTree>
    <p:extLst>
      <p:ext uri="{BB962C8B-B14F-4D97-AF65-F5344CB8AC3E}">
        <p14:creationId xmlns:p14="http://schemas.microsoft.com/office/powerpoint/2010/main" val="1395101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reasons why this important:</a:t>
            </a:r>
          </a:p>
          <a:p>
            <a:pPr marL="228600" indent="-228600">
              <a:buAutoNum type="arabicPeriod"/>
            </a:pPr>
            <a:r>
              <a:rPr lang="en-US" dirty="0" smtClean="0"/>
              <a:t>People support what they help create</a:t>
            </a:r>
          </a:p>
          <a:p>
            <a:pPr marL="228600" indent="-228600">
              <a:buAutoNum type="arabicPeriod"/>
            </a:pPr>
            <a:r>
              <a:rPr lang="en-US" dirty="0" smtClean="0"/>
              <a:t>Typically</a:t>
            </a:r>
            <a:r>
              <a:rPr lang="en-US" baseline="0" dirty="0" smtClean="0"/>
              <a:t>, multiple departments need to come together to accomplish an outcome</a:t>
            </a:r>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7</a:t>
            </a:fld>
            <a:endParaRPr lang="en-US"/>
          </a:p>
        </p:txBody>
      </p:sp>
    </p:spTree>
    <p:extLst>
      <p:ext uri="{BB962C8B-B14F-4D97-AF65-F5344CB8AC3E}">
        <p14:creationId xmlns:p14="http://schemas.microsoft.com/office/powerpoint/2010/main" val="185155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CAP goals</a:t>
            </a:r>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9</a:t>
            </a:fld>
            <a:endParaRPr lang="en-US"/>
          </a:p>
        </p:txBody>
      </p:sp>
    </p:spTree>
    <p:extLst>
      <p:ext uri="{BB962C8B-B14F-4D97-AF65-F5344CB8AC3E}">
        <p14:creationId xmlns:p14="http://schemas.microsoft.com/office/powerpoint/2010/main" val="1318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says structured way, not punitive way</a:t>
            </a:r>
          </a:p>
          <a:p>
            <a:r>
              <a:rPr lang="en-US" dirty="0" smtClean="0"/>
              <a:t>I would also add a collaborative</a:t>
            </a:r>
            <a:r>
              <a:rPr lang="en-US" baseline="0" dirty="0" smtClean="0"/>
              <a:t> way focused on problem solving</a:t>
            </a:r>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10</a:t>
            </a:fld>
            <a:endParaRPr lang="en-US"/>
          </a:p>
        </p:txBody>
      </p:sp>
    </p:spTree>
    <p:extLst>
      <p:ext uri="{BB962C8B-B14F-4D97-AF65-F5344CB8AC3E}">
        <p14:creationId xmlns:p14="http://schemas.microsoft.com/office/powerpoint/2010/main" val="1396625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t>
            </a:r>
            <a:r>
              <a:rPr lang="en-US" dirty="0" err="1" smtClean="0"/>
              <a:t>HUDstat</a:t>
            </a:r>
            <a:r>
              <a:rPr lang="en-US" baseline="0" dirty="0" smtClean="0"/>
              <a:t> example</a:t>
            </a:r>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11</a:t>
            </a:fld>
            <a:endParaRPr lang="en-US"/>
          </a:p>
        </p:txBody>
      </p:sp>
    </p:spTree>
    <p:extLst>
      <p:ext uri="{BB962C8B-B14F-4D97-AF65-F5344CB8AC3E}">
        <p14:creationId xmlns:p14="http://schemas.microsoft.com/office/powerpoint/2010/main" val="50545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innovation comes in, there’s no reason to make better, faster, cheaper that which should not be made at</a:t>
            </a:r>
            <a:r>
              <a:rPr lang="en-US" baseline="0" dirty="0" smtClean="0"/>
              <a:t> all</a:t>
            </a:r>
          </a:p>
          <a:p>
            <a:r>
              <a:rPr lang="en-US" baseline="0" dirty="0" smtClean="0"/>
              <a:t>TDK, Lawnmower</a:t>
            </a:r>
            <a:endParaRPr lang="en-US" dirty="0" smtClean="0"/>
          </a:p>
        </p:txBody>
      </p:sp>
      <p:sp>
        <p:nvSpPr>
          <p:cNvPr id="4" name="Slide Number Placeholder 3"/>
          <p:cNvSpPr>
            <a:spLocks noGrp="1"/>
          </p:cNvSpPr>
          <p:nvPr>
            <p:ph type="sldNum" sz="quarter" idx="10"/>
          </p:nvPr>
        </p:nvSpPr>
        <p:spPr/>
        <p:txBody>
          <a:bodyPr/>
          <a:lstStyle/>
          <a:p>
            <a:fld id="{76B5EB83-F5D0-1C4D-AFF4-0C5698A25695}" type="slidenum">
              <a:rPr lang="en-US" smtClean="0"/>
              <a:t>13</a:t>
            </a:fld>
            <a:endParaRPr lang="en-US"/>
          </a:p>
        </p:txBody>
      </p:sp>
    </p:spTree>
    <p:extLst>
      <p:ext uri="{BB962C8B-B14F-4D97-AF65-F5344CB8AC3E}">
        <p14:creationId xmlns:p14="http://schemas.microsoft.com/office/powerpoint/2010/main" val="152699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reason to make better faster cheaper that which should not be made at all</a:t>
            </a:r>
          </a:p>
          <a:p>
            <a:r>
              <a:rPr lang="en-US" dirty="0" smtClean="0"/>
              <a:t>Focus on customer outcomes, not widgets</a:t>
            </a:r>
          </a:p>
          <a:p>
            <a:r>
              <a:rPr lang="en-US" dirty="0" smtClean="0"/>
              <a:t>Once you define the outcome, then determine if the widget is appropriate</a:t>
            </a:r>
          </a:p>
          <a:p>
            <a:r>
              <a:rPr lang="en-US" dirty="0" smtClean="0"/>
              <a:t>This</a:t>
            </a:r>
            <a:r>
              <a:rPr lang="en-US" baseline="0" dirty="0" smtClean="0"/>
              <a:t> is exacerbated through competition</a:t>
            </a:r>
            <a:endParaRPr lang="en-US" dirty="0"/>
          </a:p>
        </p:txBody>
      </p:sp>
      <p:sp>
        <p:nvSpPr>
          <p:cNvPr id="4" name="Slide Number Placeholder 3"/>
          <p:cNvSpPr>
            <a:spLocks noGrp="1"/>
          </p:cNvSpPr>
          <p:nvPr>
            <p:ph type="sldNum" sz="quarter" idx="10"/>
          </p:nvPr>
        </p:nvSpPr>
        <p:spPr/>
        <p:txBody>
          <a:bodyPr/>
          <a:lstStyle/>
          <a:p>
            <a:fld id="{76B5EB83-F5D0-1C4D-AFF4-0C5698A25695}" type="slidenum">
              <a:rPr lang="en-US" smtClean="0"/>
              <a:t>15</a:t>
            </a:fld>
            <a:endParaRPr lang="en-US"/>
          </a:p>
        </p:txBody>
      </p:sp>
    </p:spTree>
    <p:extLst>
      <p:ext uri="{BB962C8B-B14F-4D97-AF65-F5344CB8AC3E}">
        <p14:creationId xmlns:p14="http://schemas.microsoft.com/office/powerpoint/2010/main" val="1151706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27C625-7988-214C-95CB-1A3DD28E3B56}" type="datetime1">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981652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C0592-AAE7-4849-AAC8-5E016BAAE1C2}" type="datetime1">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46169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F4624-ACC4-6F4F-844C-5CE9EE7194B1}" type="datetime1">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851330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a:defRPr>
                <a:latin typeface="Arial" charset="0"/>
                <a:ea typeface="ＭＳ Ｐゴシック" charset="0"/>
                <a:cs typeface="ＭＳ Ｐゴシック"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fld id="{C95082B5-9FF0-A44F-97EA-F222DB7CC18B}" type="slidenum">
              <a:rPr lang="en-US" altLang="en-US"/>
              <a:pPr/>
              <a:t>‹#›</a:t>
            </a:fld>
            <a:endParaRPr lang="en-US" altLang="en-US" dirty="0"/>
          </a:p>
        </p:txBody>
      </p:sp>
    </p:spTree>
    <p:extLst>
      <p:ext uri="{BB962C8B-B14F-4D97-AF65-F5344CB8AC3E}">
        <p14:creationId xmlns:p14="http://schemas.microsoft.com/office/powerpoint/2010/main" val="163143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20D4CC-C2BB-7143-BFF1-1EBB5F81B36B}" type="datetime1">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211223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DB9701-D137-1346-BE07-DF6FB8FA5F58}" type="datetime1">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33214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163226-D378-7042-93D8-EBFBDF1B607E}" type="datetime1">
              <a:rPr lang="en-US" smtClean="0"/>
              <a:t>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1127454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8E66B-C55A-1E49-95F4-95B92D896E9D}" type="datetime1">
              <a:rPr lang="en-US" smtClean="0"/>
              <a:t>11/7/2016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188263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2B2AAE-70B3-934C-8FEF-1E619F19E644}" type="datetime1">
              <a:rPr lang="en-US" smtClean="0"/>
              <a:t>11/7/2016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501383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8BC30-B44E-4E46-A5D8-5929129C9775}" type="datetime1">
              <a:rPr lang="en-US" smtClean="0"/>
              <a:t>11/7/2016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1828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50926E-A9B6-B045-A992-8B549F9DBAFB}" type="datetime1">
              <a:rPr lang="en-US" smtClean="0"/>
              <a:t>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49318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87E1E7-8BD0-E040-9987-7B6A32867BD9}" type="datetime1">
              <a:rPr lang="en-US" smtClean="0"/>
              <a:t>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44A73-C798-774C-8438-CB745ACC712C}" type="slidenum">
              <a:rPr lang="en-US" smtClean="0"/>
              <a:t>‹#›</a:t>
            </a:fld>
            <a:endParaRPr lang="en-US"/>
          </a:p>
        </p:txBody>
      </p:sp>
    </p:spTree>
    <p:extLst>
      <p:ext uri="{BB962C8B-B14F-4D97-AF65-F5344CB8AC3E}">
        <p14:creationId xmlns:p14="http://schemas.microsoft.com/office/powerpoint/2010/main" val="1773135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719B7-06F7-6443-9777-A93608ECF768}" type="datetime1">
              <a:rPr lang="en-US" smtClean="0"/>
              <a:t>11/7/2016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44A73-C798-774C-8438-CB745ACC712C}" type="slidenum">
              <a:rPr lang="en-US" smtClean="0"/>
              <a:t>‹#›</a:t>
            </a:fld>
            <a:endParaRPr lang="en-US"/>
          </a:p>
        </p:txBody>
      </p:sp>
    </p:spTree>
    <p:extLst>
      <p:ext uri="{BB962C8B-B14F-4D97-AF65-F5344CB8AC3E}">
        <p14:creationId xmlns:p14="http://schemas.microsoft.com/office/powerpoint/2010/main" val="1202276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tiff"/><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tiff"/><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0" y="0"/>
            <a:ext cx="12191999" cy="3124200"/>
          </a:xfrm>
          <a:solidFill>
            <a:schemeClr val="accent1"/>
          </a:solidFill>
        </p:spPr>
        <p:txBody>
          <a:bodyPr>
            <a:normAutofit/>
          </a:bodyPr>
          <a:lstStyle/>
          <a:p>
            <a:pPr algn="ctr"/>
            <a:r>
              <a:rPr lang="en-US" sz="4800" dirty="0" smtClean="0">
                <a:solidFill>
                  <a:schemeClr val="bg1"/>
                </a:solidFill>
              </a:rPr>
              <a:t>The 10 Plays to Driving Performance and Impact</a:t>
            </a:r>
            <a:r>
              <a:rPr lang="en-US" sz="7333" dirty="0">
                <a:solidFill>
                  <a:schemeClr val="bg1"/>
                </a:solidFill>
              </a:rPr>
              <a:t/>
            </a:r>
            <a:br>
              <a:rPr lang="en-US" sz="7333" dirty="0">
                <a:solidFill>
                  <a:schemeClr val="bg1"/>
                </a:solidFill>
              </a:rPr>
            </a:br>
            <a:r>
              <a:rPr lang="en-US" dirty="0" smtClean="0">
                <a:solidFill>
                  <a:schemeClr val="bg1"/>
                </a:solidFill>
              </a:rPr>
              <a:t/>
            </a:r>
            <a:br>
              <a:rPr lang="en-US" dirty="0" smtClean="0">
                <a:solidFill>
                  <a:schemeClr val="bg1"/>
                </a:solidFill>
              </a:rPr>
            </a:br>
            <a:r>
              <a:rPr lang="en-US" sz="2667" dirty="0">
                <a:solidFill>
                  <a:schemeClr val="bg1"/>
                </a:solidFill>
              </a:rPr>
              <a:t>Delivery Process Overview &amp; Capabilities</a:t>
            </a:r>
          </a:p>
        </p:txBody>
      </p:sp>
      <p:sp>
        <p:nvSpPr>
          <p:cNvPr id="15" name="Subtitle 14"/>
          <p:cNvSpPr>
            <a:spLocks noGrp="1"/>
          </p:cNvSpPr>
          <p:nvPr>
            <p:ph type="subTitle" idx="1"/>
          </p:nvPr>
        </p:nvSpPr>
        <p:spPr>
          <a:xfrm>
            <a:off x="2" y="2743200"/>
            <a:ext cx="12191998" cy="2979782"/>
          </a:xfrm>
          <a:solidFill>
            <a:schemeClr val="accent1"/>
          </a:solidFill>
        </p:spPr>
        <p:txBody>
          <a:bodyPr>
            <a:normAutofit fontScale="92500" lnSpcReduction="20000"/>
          </a:bodyPr>
          <a:lstStyle/>
          <a:p>
            <a:r>
              <a:rPr lang="en-US" b="1" dirty="0" smtClean="0">
                <a:solidFill>
                  <a:schemeClr val="bg1"/>
                </a:solidFill>
              </a:rPr>
              <a:t>Jeff Press </a:t>
            </a:r>
            <a:endParaRPr lang="en-US" dirty="0">
              <a:solidFill>
                <a:schemeClr val="bg1"/>
              </a:solidFill>
            </a:endParaRPr>
          </a:p>
          <a:p>
            <a:r>
              <a:rPr lang="en-US" dirty="0" smtClean="0">
                <a:solidFill>
                  <a:schemeClr val="bg1"/>
                </a:solidFill>
              </a:rPr>
              <a:t>Practice Leader, Government Performance, </a:t>
            </a:r>
            <a:r>
              <a:rPr lang="en-US" dirty="0" err="1" smtClean="0">
                <a:solidFill>
                  <a:schemeClr val="bg1"/>
                </a:solidFill>
              </a:rPr>
              <a:t>Socrata</a:t>
            </a:r>
            <a:endParaRPr lang="en-US" dirty="0" smtClean="0">
              <a:solidFill>
                <a:schemeClr val="bg1"/>
              </a:solidFill>
            </a:endParaRPr>
          </a:p>
          <a:p>
            <a:endParaRPr lang="en-US" dirty="0">
              <a:solidFill>
                <a:schemeClr val="bg1"/>
              </a:solidFill>
            </a:endParaRPr>
          </a:p>
          <a:p>
            <a:r>
              <a:rPr lang="en-US" b="1" dirty="0" smtClean="0">
                <a:solidFill>
                  <a:schemeClr val="bg1"/>
                </a:solidFill>
              </a:rPr>
              <a:t>Michael Jacobson</a:t>
            </a:r>
            <a:endParaRPr lang="en-US" dirty="0">
              <a:solidFill>
                <a:schemeClr val="bg1"/>
              </a:solidFill>
            </a:endParaRPr>
          </a:p>
          <a:p>
            <a:r>
              <a:rPr lang="en-US" dirty="0" smtClean="0">
                <a:solidFill>
                  <a:schemeClr val="bg1"/>
                </a:solidFill>
              </a:rPr>
              <a:t>Deputy Director, King County Office of Performance, Strategy &amp; Budget</a:t>
            </a:r>
          </a:p>
          <a:p>
            <a:pPr algn="ctr"/>
            <a:endParaRPr lang="en-US" dirty="0">
              <a:solidFill>
                <a:schemeClr val="bg1"/>
              </a:solidFill>
            </a:endParaRPr>
          </a:p>
          <a:p>
            <a:r>
              <a:rPr lang="en-US" b="1" dirty="0">
                <a:solidFill>
                  <a:schemeClr val="bg1"/>
                </a:solidFill>
              </a:rPr>
              <a:t>Washington State Government Lean Transformation Conference</a:t>
            </a:r>
          </a:p>
          <a:p>
            <a:r>
              <a:rPr lang="en-US" b="1" dirty="0" smtClean="0">
                <a:solidFill>
                  <a:schemeClr val="bg1"/>
                </a:solidFill>
              </a:rPr>
              <a:t>October 18, 2016</a:t>
            </a:r>
            <a:endParaRPr lang="en-US" dirty="0"/>
          </a:p>
        </p:txBody>
      </p:sp>
      <p:pic>
        <p:nvPicPr>
          <p:cNvPr id="4" name="Picture 3"/>
          <p:cNvPicPr>
            <a:picLocks noChangeAspect="1"/>
          </p:cNvPicPr>
          <p:nvPr/>
        </p:nvPicPr>
        <p:blipFill>
          <a:blip r:embed="rId2"/>
          <a:stretch>
            <a:fillRect/>
          </a:stretch>
        </p:blipFill>
        <p:spPr>
          <a:xfrm>
            <a:off x="238655" y="5972935"/>
            <a:ext cx="2070839" cy="625566"/>
          </a:xfrm>
          <a:prstGeom prst="rect">
            <a:avLst/>
          </a:prstGeom>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6074" y="5844902"/>
            <a:ext cx="1326832" cy="942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38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727054" y="6434546"/>
            <a:ext cx="1219200" cy="368300"/>
          </a:xfrm>
          <a:prstGeom prst="rect">
            <a:avLst/>
          </a:prstGeom>
        </p:spPr>
      </p:pic>
      <p:sp>
        <p:nvSpPr>
          <p:cNvPr id="6" name="TextBox 5"/>
          <p:cNvSpPr txBox="1"/>
          <p:nvPr/>
        </p:nvSpPr>
        <p:spPr>
          <a:xfrm>
            <a:off x="0" y="1"/>
            <a:ext cx="12192000" cy="584775"/>
          </a:xfrm>
          <a:prstGeom prst="rect">
            <a:avLst/>
          </a:prstGeom>
          <a:solidFill>
            <a:schemeClr val="tx2"/>
          </a:solidFill>
        </p:spPr>
        <p:txBody>
          <a:bodyPr wrap="square" rtlCol="0">
            <a:spAutoFit/>
          </a:bodyPr>
          <a:lstStyle/>
          <a:p>
            <a:r>
              <a:rPr lang="en-US" sz="3200" dirty="0" smtClean="0">
                <a:solidFill>
                  <a:schemeClr val="bg1"/>
                </a:solidFill>
              </a:rPr>
              <a:t>How can we drive meaningful data-driven reviews in government?</a:t>
            </a:r>
            <a:endParaRPr lang="en-US" sz="3200" dirty="0">
              <a:solidFill>
                <a:schemeClr val="bg1"/>
              </a:solidFill>
            </a:endParaRPr>
          </a:p>
        </p:txBody>
      </p:sp>
      <p:sp>
        <p:nvSpPr>
          <p:cNvPr id="7" name="TextBox 6"/>
          <p:cNvSpPr txBox="1"/>
          <p:nvPr/>
        </p:nvSpPr>
        <p:spPr>
          <a:xfrm>
            <a:off x="203200" y="1129587"/>
            <a:ext cx="11743054" cy="3970318"/>
          </a:xfrm>
          <a:prstGeom prst="rect">
            <a:avLst/>
          </a:prstGeom>
          <a:noFill/>
        </p:spPr>
        <p:txBody>
          <a:bodyPr wrap="square" rtlCol="0">
            <a:spAutoFit/>
          </a:bodyPr>
          <a:lstStyle/>
          <a:p>
            <a:pPr marL="285750" indent="-285750">
              <a:buFont typeface="Wingdings" charset="2"/>
              <a:buChar char="q"/>
            </a:pPr>
            <a:r>
              <a:rPr lang="en-US" sz="2800" dirty="0" smtClean="0"/>
              <a:t> Focus on problems, not jargon</a:t>
            </a:r>
          </a:p>
          <a:p>
            <a:endParaRPr lang="en-US" sz="2800" dirty="0" smtClean="0"/>
          </a:p>
          <a:p>
            <a:pPr marL="285750" indent="-285750">
              <a:buFont typeface="Wingdings" charset="2"/>
              <a:buChar char="q"/>
            </a:pPr>
            <a:r>
              <a:rPr lang="en-US" sz="2800" dirty="0" smtClean="0"/>
              <a:t> Roll up your sleeves and get your hands dirty</a:t>
            </a:r>
          </a:p>
          <a:p>
            <a:endParaRPr lang="en-US" sz="2800" dirty="0" smtClean="0"/>
          </a:p>
          <a:p>
            <a:pPr marL="285750" indent="-285750">
              <a:buFont typeface="Wingdings" charset="2"/>
              <a:buChar char="q"/>
            </a:pPr>
            <a:r>
              <a:rPr lang="en-US" sz="2800" dirty="0" smtClean="0"/>
              <a:t> Follow leaders who make data an imperative, and then become one</a:t>
            </a:r>
          </a:p>
          <a:p>
            <a:endParaRPr lang="en-US" sz="2800" dirty="0" smtClean="0"/>
          </a:p>
          <a:p>
            <a:pPr marL="285750" indent="-285750">
              <a:buFont typeface="Wingdings" charset="2"/>
              <a:buChar char="q"/>
            </a:pPr>
            <a:r>
              <a:rPr lang="en-US" sz="2800" dirty="0" smtClean="0"/>
              <a:t> Place an emphasis on unlocking data internally, not just externally</a:t>
            </a:r>
          </a:p>
          <a:p>
            <a:endParaRPr lang="en-US" sz="2800" dirty="0" smtClean="0"/>
          </a:p>
          <a:p>
            <a:pPr marL="285750" indent="-285750">
              <a:buFont typeface="Wingdings" charset="2"/>
              <a:buChar char="q"/>
            </a:pPr>
            <a:r>
              <a:rPr lang="en-US" sz="2800" dirty="0" smtClean="0"/>
              <a:t> Don’t tolerate the absence of facts and substance</a:t>
            </a:r>
          </a:p>
        </p:txBody>
      </p:sp>
      <p:sp>
        <p:nvSpPr>
          <p:cNvPr id="8" name="TextBox 7"/>
          <p:cNvSpPr txBox="1"/>
          <p:nvPr/>
        </p:nvSpPr>
        <p:spPr>
          <a:xfrm>
            <a:off x="0" y="6433514"/>
            <a:ext cx="6375400" cy="338554"/>
          </a:xfrm>
          <a:prstGeom prst="rect">
            <a:avLst/>
          </a:prstGeom>
          <a:noFill/>
        </p:spPr>
        <p:txBody>
          <a:bodyPr wrap="square" rtlCol="0">
            <a:spAutoFit/>
          </a:bodyPr>
          <a:lstStyle/>
          <a:p>
            <a:r>
              <a:rPr lang="en-US" sz="1600" dirty="0" smtClean="0"/>
              <a:t>Source: Carter </a:t>
            </a:r>
            <a:r>
              <a:rPr lang="en-US" sz="1600" dirty="0" err="1" smtClean="0"/>
              <a:t>Hewgley</a:t>
            </a:r>
            <a:r>
              <a:rPr lang="en-US" sz="1600" dirty="0" smtClean="0"/>
              <a:t>, Johns Hopkins University</a:t>
            </a:r>
            <a:endParaRPr lang="en-US" sz="1600" dirty="0"/>
          </a:p>
        </p:txBody>
      </p:sp>
    </p:spTree>
    <p:extLst>
      <p:ext uri="{BB962C8B-B14F-4D97-AF65-F5344CB8AC3E}">
        <p14:creationId xmlns:p14="http://schemas.microsoft.com/office/powerpoint/2010/main" val="108458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acobsonm\AppData\Local\Microsoft\Windows\Temporary Internet Files\Content.Outlook\ZOCFYE3N\PDCA-grasp-fi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506" y="-30092"/>
            <a:ext cx="6919213" cy="6888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549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solidFill>
            <a:schemeClr val="tx2"/>
          </a:solidFill>
        </p:spPr>
        <p:txBody>
          <a:bodyPr wrap="square" rtlCol="0">
            <a:spAutoFit/>
          </a:bodyPr>
          <a:lstStyle/>
          <a:p>
            <a:pPr algn="ctr"/>
            <a:r>
              <a:rPr lang="en-US" sz="3600" dirty="0" smtClean="0">
                <a:solidFill>
                  <a:schemeClr val="bg1"/>
                </a:solidFill>
              </a:rPr>
              <a:t>Play #4: Capture valid information through data</a:t>
            </a:r>
          </a:p>
          <a:p>
            <a:endParaRPr lang="en-US" dirty="0">
              <a:solidFill>
                <a:schemeClr val="bg1"/>
              </a:solidFill>
            </a:endParaRPr>
          </a:p>
        </p:txBody>
      </p:sp>
      <p:sp>
        <p:nvSpPr>
          <p:cNvPr id="3" name="TextBox 2"/>
          <p:cNvSpPr txBox="1"/>
          <p:nvPr/>
        </p:nvSpPr>
        <p:spPr>
          <a:xfrm>
            <a:off x="385762" y="1109186"/>
            <a:ext cx="11687176" cy="3539430"/>
          </a:xfrm>
          <a:prstGeom prst="rect">
            <a:avLst/>
          </a:prstGeom>
          <a:noFill/>
        </p:spPr>
        <p:txBody>
          <a:bodyPr wrap="square" rtlCol="0">
            <a:spAutoFit/>
          </a:bodyPr>
          <a:lstStyle/>
          <a:p>
            <a:endParaRPr lang="en-US" sz="2800" dirty="0"/>
          </a:p>
          <a:p>
            <a:pPr marL="285750" indent="-285750">
              <a:buFont typeface="Wingdings" charset="2"/>
              <a:buChar char="ü"/>
            </a:pPr>
            <a:r>
              <a:rPr lang="en-US" sz="2800" dirty="0" smtClean="0"/>
              <a:t>Can data be easily located and gathered?</a:t>
            </a:r>
            <a:br>
              <a:rPr lang="en-US" sz="2800" dirty="0" smtClean="0"/>
            </a:br>
            <a:endParaRPr lang="en-US" sz="2800" dirty="0" smtClean="0"/>
          </a:p>
          <a:p>
            <a:pPr marL="285750" indent="-285750">
              <a:buFont typeface="Wingdings" charset="2"/>
              <a:buChar char="ü"/>
            </a:pPr>
            <a:r>
              <a:rPr lang="en-US" sz="2800" dirty="0" smtClean="0"/>
              <a:t>Do we have a way to understand if the information is true or correct?</a:t>
            </a:r>
            <a:br>
              <a:rPr lang="en-US" sz="2800" dirty="0" smtClean="0"/>
            </a:br>
            <a:endParaRPr lang="en-US" sz="2800" dirty="0" smtClean="0"/>
          </a:p>
          <a:p>
            <a:pPr marL="285750" indent="-285750">
              <a:buFont typeface="Wingdings" charset="2"/>
              <a:buChar char="ü"/>
            </a:pPr>
            <a:r>
              <a:rPr lang="en-US" sz="2800" dirty="0" smtClean="0"/>
              <a:t>Do we or other people use our information to make decisions?</a:t>
            </a:r>
            <a:br>
              <a:rPr lang="en-US" sz="2800" dirty="0" smtClean="0"/>
            </a:br>
            <a:endParaRPr lang="en-US" sz="2800" dirty="0" smtClean="0"/>
          </a:p>
          <a:p>
            <a:pPr marL="285750" indent="-285750">
              <a:buFont typeface="Wingdings" charset="2"/>
              <a:buChar char="ü"/>
            </a:pPr>
            <a:r>
              <a:rPr lang="en-US" sz="2800" b="1" dirty="0" smtClean="0"/>
              <a:t>Do we ask customers about how we are doing how we can do it better?</a:t>
            </a:r>
            <a:endParaRPr lang="en-US" sz="2800" b="1" dirty="0"/>
          </a:p>
        </p:txBody>
      </p:sp>
      <p:pic>
        <p:nvPicPr>
          <p:cNvPr id="4" name="Picture 3"/>
          <p:cNvPicPr>
            <a:picLocks noChangeAspect="1"/>
          </p:cNvPicPr>
          <p:nvPr/>
        </p:nvPicPr>
        <p:blipFill>
          <a:blip r:embed="rId3"/>
          <a:stretch>
            <a:fillRect/>
          </a:stretch>
        </p:blipFill>
        <p:spPr>
          <a:xfrm>
            <a:off x="10727054" y="6434546"/>
            <a:ext cx="1219200" cy="368300"/>
          </a:xfrm>
          <a:prstGeom prst="rect">
            <a:avLst/>
          </a:prstGeom>
        </p:spPr>
      </p:pic>
      <p:sp>
        <p:nvSpPr>
          <p:cNvPr id="5" name="TextBox 4"/>
          <p:cNvSpPr txBox="1"/>
          <p:nvPr/>
        </p:nvSpPr>
        <p:spPr>
          <a:xfrm>
            <a:off x="104775" y="6525847"/>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70143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47082670"/>
              </p:ext>
            </p:extLst>
          </p:nvPr>
        </p:nvGraphicFramePr>
        <p:xfrm>
          <a:off x="247548" y="129228"/>
          <a:ext cx="5055972" cy="6542820"/>
        </p:xfrm>
        <a:graphic>
          <a:graphicData uri="http://schemas.openxmlformats.org/presentationml/2006/ole">
            <mc:AlternateContent xmlns:mc="http://schemas.openxmlformats.org/markup-compatibility/2006">
              <mc:Choice xmlns:v="urn:schemas-microsoft-com:vml" Requires="v">
                <p:oleObj spid="_x0000_s3105" name="Acrobat Document" r:id="rId3" imgW="4663409" imgH="6034916" progId="AcroExch.Document.11">
                  <p:embed/>
                </p:oleObj>
              </mc:Choice>
              <mc:Fallback>
                <p:oleObj name="Acrobat Document" r:id="rId3" imgW="4663409" imgH="6034916" progId="AcroExch.Document.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48" y="129228"/>
                        <a:ext cx="5055972" cy="6542820"/>
                      </a:xfrm>
                      <a:prstGeom prst="rect">
                        <a:avLst/>
                      </a:prstGeom>
                      <a:noFill/>
                      <a:ln>
                        <a:solidFill>
                          <a:schemeClr val="accent1"/>
                        </a:solidFill>
                      </a:ln>
                      <a:extLst/>
                    </p:spPr>
                  </p:pic>
                </p:oleObj>
              </mc:Fallback>
            </mc:AlternateContent>
          </a:graphicData>
        </a:graphic>
      </p:graphicFrame>
      <p:pic>
        <p:nvPicPr>
          <p:cNvPr id="3" name="Picture 2"/>
          <p:cNvPicPr/>
          <p:nvPr/>
        </p:nvPicPr>
        <p:blipFill rotWithShape="1">
          <a:blip r:embed="rId5"/>
          <a:srcRect l="62109" t="14458" r="7977" b="6827"/>
          <a:stretch/>
        </p:blipFill>
        <p:spPr bwMode="auto">
          <a:xfrm>
            <a:off x="5501640" y="335280"/>
            <a:ext cx="6690360" cy="63367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5387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press.OSE\Desktop\Toro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1094"/>
            <a:ext cx="3302000" cy="21719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jpress.OSE\Desktop\tdk-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5094" y="2543076"/>
            <a:ext cx="3991803" cy="146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jpress.OSE\Desktop\Blockbuster_logo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6897" y="3683000"/>
            <a:ext cx="4215739" cy="252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10727054" y="6434546"/>
            <a:ext cx="1219200" cy="368300"/>
          </a:xfrm>
          <a:prstGeom prst="rect">
            <a:avLst/>
          </a:prstGeom>
        </p:spPr>
      </p:pic>
    </p:spTree>
    <p:extLst>
      <p:ext uri="{BB962C8B-B14F-4D97-AF65-F5344CB8AC3E}">
        <p14:creationId xmlns:p14="http://schemas.microsoft.com/office/powerpoint/2010/main" val="1603147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solidFill>
            <a:schemeClr val="tx2"/>
          </a:solidFill>
        </p:spPr>
        <p:txBody>
          <a:bodyPr wrap="square" rtlCol="0">
            <a:spAutoFit/>
          </a:bodyPr>
          <a:lstStyle/>
          <a:p>
            <a:pPr algn="ctr"/>
            <a:r>
              <a:rPr lang="en-US" sz="3600" dirty="0" smtClean="0">
                <a:solidFill>
                  <a:schemeClr val="bg1"/>
                </a:solidFill>
              </a:rPr>
              <a:t>Play #5: Generate insights through analysis </a:t>
            </a:r>
          </a:p>
          <a:p>
            <a:endParaRPr lang="en-US" dirty="0"/>
          </a:p>
        </p:txBody>
      </p:sp>
      <p:sp>
        <p:nvSpPr>
          <p:cNvPr id="3" name="TextBox 2"/>
          <p:cNvSpPr txBox="1"/>
          <p:nvPr/>
        </p:nvSpPr>
        <p:spPr>
          <a:xfrm>
            <a:off x="785812" y="594836"/>
            <a:ext cx="11287126" cy="6124754"/>
          </a:xfrm>
          <a:prstGeom prst="rect">
            <a:avLst/>
          </a:prstGeom>
          <a:noFill/>
        </p:spPr>
        <p:txBody>
          <a:bodyPr wrap="square" rtlCol="0">
            <a:spAutoFit/>
          </a:bodyPr>
          <a:lstStyle/>
          <a:p>
            <a:endParaRPr lang="en-US" sz="2800" dirty="0"/>
          </a:p>
          <a:p>
            <a:pPr marL="285750" indent="-285750">
              <a:buFont typeface="Wingdings" charset="2"/>
              <a:buChar char="ü"/>
            </a:pPr>
            <a:r>
              <a:rPr lang="en-US" sz="2800" b="1" dirty="0" smtClean="0"/>
              <a:t>Are we able to identify if there are trends that show us how we tend to perform?</a:t>
            </a:r>
            <a:r>
              <a:rPr lang="en-US" sz="2800" dirty="0" smtClean="0"/>
              <a:t/>
            </a:r>
            <a:br>
              <a:rPr lang="en-US" sz="2800" dirty="0" smtClean="0"/>
            </a:br>
            <a:endParaRPr lang="en-US" sz="2800" dirty="0" smtClean="0"/>
          </a:p>
          <a:p>
            <a:pPr marL="285750" indent="-285750">
              <a:buFont typeface="Wingdings" charset="2"/>
              <a:buChar char="ü"/>
            </a:pPr>
            <a:r>
              <a:rPr lang="en-US" sz="2800" dirty="0" smtClean="0"/>
              <a:t>Are we able to find specific issues that need to be addressed?</a:t>
            </a:r>
            <a:br>
              <a:rPr lang="en-US" sz="2800" dirty="0" smtClean="0"/>
            </a:br>
            <a:endParaRPr lang="en-US" sz="2800" dirty="0" smtClean="0"/>
          </a:p>
          <a:p>
            <a:pPr marL="285750" indent="-285750">
              <a:buFont typeface="Wingdings" charset="2"/>
              <a:buChar char="ü"/>
            </a:pPr>
            <a:r>
              <a:rPr lang="en-US" sz="2800" dirty="0" smtClean="0"/>
              <a:t>Do we have the skills needed to understand the information we have available to us?</a:t>
            </a:r>
            <a:br>
              <a:rPr lang="en-US" sz="2800" dirty="0" smtClean="0"/>
            </a:br>
            <a:endParaRPr lang="en-US" sz="2800" dirty="0" smtClean="0"/>
          </a:p>
          <a:p>
            <a:pPr marL="285750" indent="-285750">
              <a:buFont typeface="Wingdings" charset="2"/>
              <a:buChar char="ü"/>
            </a:pPr>
            <a:r>
              <a:rPr lang="en-US" sz="2800" dirty="0" smtClean="0"/>
              <a:t>Are there standards or processes we use to make sense of data?</a:t>
            </a:r>
          </a:p>
          <a:p>
            <a:pPr marL="285750" indent="-285750">
              <a:buFont typeface="Wingdings" charset="2"/>
              <a:buChar char="ü"/>
            </a:pPr>
            <a:endParaRPr lang="en-US" sz="2800" dirty="0"/>
          </a:p>
          <a:p>
            <a:pPr marL="285750" indent="-285750">
              <a:buFont typeface="Wingdings" charset="2"/>
              <a:buChar char="ü"/>
            </a:pPr>
            <a:r>
              <a:rPr lang="en-US" sz="2800" dirty="0" smtClean="0"/>
              <a:t>Do we benchmark against our past performance, other comparable groups or across geographic regions to understand how well we are doing in context?</a:t>
            </a:r>
          </a:p>
        </p:txBody>
      </p:sp>
      <p:pic>
        <p:nvPicPr>
          <p:cNvPr id="4" name="Picture 3"/>
          <p:cNvPicPr>
            <a:picLocks noChangeAspect="1"/>
          </p:cNvPicPr>
          <p:nvPr/>
        </p:nvPicPr>
        <p:blipFill>
          <a:blip r:embed="rId3"/>
          <a:stretch>
            <a:fillRect/>
          </a:stretch>
        </p:blipFill>
        <p:spPr>
          <a:xfrm>
            <a:off x="10727054" y="6434546"/>
            <a:ext cx="1219200" cy="368300"/>
          </a:xfrm>
          <a:prstGeom prst="rect">
            <a:avLst/>
          </a:prstGeom>
        </p:spPr>
      </p:pic>
      <p:sp>
        <p:nvSpPr>
          <p:cNvPr id="6" name="TextBox 5"/>
          <p:cNvSpPr txBox="1"/>
          <p:nvPr/>
        </p:nvSpPr>
        <p:spPr>
          <a:xfrm>
            <a:off x="5562123" y="6519446"/>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4695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808019503072.jpeg"/>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251984" y="5554635"/>
            <a:ext cx="11630882" cy="892232"/>
          </a:xfrm>
          <a:prstGeom prst="rect">
            <a:avLst/>
          </a:prstGeom>
          <a:noFill/>
        </p:spPr>
        <p:txBody>
          <a:bodyPr wrap="square" anchor="ctr">
            <a:spAutoFit/>
          </a:bodyPr>
          <a:lstStyle/>
          <a:p>
            <a:endParaRPr sz="675" dirty="0"/>
          </a:p>
          <a:p>
            <a:pPr algn="ctr">
              <a:lnSpc>
                <a:spcPct val="100000"/>
              </a:lnSpc>
              <a:defRPr sz="12060">
                <a:solidFill>
                  <a:srgbClr val="FFFFFF"/>
                </a:solidFill>
                <a:latin typeface="Montserrat"/>
              </a:defRPr>
            </a:pPr>
            <a:r>
              <a:rPr lang="en-US" sz="4523" dirty="0"/>
              <a:t>Problem solving </a:t>
            </a:r>
            <a:r>
              <a:rPr sz="4523" dirty="0"/>
              <a:t>for impact</a:t>
            </a:r>
            <a:r>
              <a:rPr lang="en-US" sz="4523" dirty="0"/>
              <a:t> in San Francisco, CA</a:t>
            </a:r>
            <a:endParaRPr sz="4523" dirty="0"/>
          </a:p>
        </p:txBody>
      </p:sp>
      <p:pic>
        <p:nvPicPr>
          <p:cNvPr id="6" name="Picture 5"/>
          <p:cNvPicPr>
            <a:picLocks noChangeAspect="1"/>
          </p:cNvPicPr>
          <p:nvPr/>
        </p:nvPicPr>
        <p:blipFill>
          <a:blip r:embed="rId4"/>
          <a:stretch>
            <a:fillRect/>
          </a:stretch>
        </p:blipFill>
        <p:spPr>
          <a:xfrm>
            <a:off x="4996921" y="0"/>
            <a:ext cx="7095747" cy="4580165"/>
          </a:xfrm>
          <a:prstGeom prst="rect">
            <a:avLst/>
          </a:prstGeom>
        </p:spPr>
      </p:pic>
      <p:pic>
        <p:nvPicPr>
          <p:cNvPr id="7" name="Picture 6"/>
          <p:cNvPicPr>
            <a:picLocks noChangeAspect="1"/>
          </p:cNvPicPr>
          <p:nvPr/>
        </p:nvPicPr>
        <p:blipFill>
          <a:blip r:embed="rId5"/>
          <a:stretch>
            <a:fillRect/>
          </a:stretch>
        </p:blipFill>
        <p:spPr>
          <a:xfrm>
            <a:off x="8142514" y="386443"/>
            <a:ext cx="3181350" cy="476250"/>
          </a:xfrm>
          <a:prstGeom prst="rect">
            <a:avLst/>
          </a:prstGeom>
        </p:spPr>
      </p:pic>
    </p:spTree>
    <p:extLst>
      <p:ext uri="{BB962C8B-B14F-4D97-AF65-F5344CB8AC3E}">
        <p14:creationId xmlns:p14="http://schemas.microsoft.com/office/powerpoint/2010/main" val="200483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8120" t="14057" r="2136" b="4016"/>
          <a:stretch/>
        </p:blipFill>
        <p:spPr bwMode="auto">
          <a:xfrm>
            <a:off x="1463040" y="0"/>
            <a:ext cx="928116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581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solidFill>
            <a:schemeClr val="tx2"/>
          </a:solidFill>
        </p:spPr>
        <p:txBody>
          <a:bodyPr wrap="square" rtlCol="0">
            <a:spAutoFit/>
          </a:bodyPr>
          <a:lstStyle/>
          <a:p>
            <a:pPr algn="ctr"/>
            <a:r>
              <a:rPr lang="en-US" sz="3600" dirty="0" smtClean="0">
                <a:solidFill>
                  <a:schemeClr val="bg1"/>
                </a:solidFill>
              </a:rPr>
              <a:t>Play #6: Understand what to track through measurement</a:t>
            </a:r>
          </a:p>
          <a:p>
            <a:endParaRPr lang="en-US" dirty="0">
              <a:solidFill>
                <a:schemeClr val="bg1"/>
              </a:solidFill>
            </a:endParaRPr>
          </a:p>
        </p:txBody>
      </p:sp>
      <p:sp>
        <p:nvSpPr>
          <p:cNvPr id="3" name="TextBox 2"/>
          <p:cNvSpPr txBox="1"/>
          <p:nvPr/>
        </p:nvSpPr>
        <p:spPr>
          <a:xfrm>
            <a:off x="457200" y="602396"/>
            <a:ext cx="11734800" cy="6124754"/>
          </a:xfrm>
          <a:prstGeom prst="rect">
            <a:avLst/>
          </a:prstGeom>
          <a:noFill/>
        </p:spPr>
        <p:txBody>
          <a:bodyPr wrap="square" rtlCol="0">
            <a:spAutoFit/>
          </a:bodyPr>
          <a:lstStyle/>
          <a:p>
            <a:endParaRPr lang="en-US" sz="2800" dirty="0"/>
          </a:p>
          <a:p>
            <a:pPr marL="285750" indent="-285750">
              <a:buFont typeface="Wingdings" charset="2"/>
              <a:buChar char="ü"/>
            </a:pPr>
            <a:r>
              <a:rPr lang="en-US" sz="2800" dirty="0" smtClean="0"/>
              <a:t>Do we include people external to our organization or team when determining what to measure?</a:t>
            </a:r>
            <a:br>
              <a:rPr lang="en-US" sz="2800" dirty="0" smtClean="0"/>
            </a:br>
            <a:endParaRPr lang="en-US" sz="2800" dirty="0" smtClean="0"/>
          </a:p>
          <a:p>
            <a:pPr marL="285750" indent="-285750">
              <a:buFont typeface="Wingdings" charset="2"/>
              <a:buChar char="ü"/>
            </a:pPr>
            <a:r>
              <a:rPr lang="en-US" sz="2800" dirty="0" smtClean="0"/>
              <a:t>Are the definitions of success we use reflective of multiple stakeholder perspectives?</a:t>
            </a:r>
            <a:br>
              <a:rPr lang="en-US" sz="2800" dirty="0" smtClean="0"/>
            </a:br>
            <a:endParaRPr lang="en-US" sz="2800" dirty="0" smtClean="0"/>
          </a:p>
          <a:p>
            <a:pPr marL="285750" indent="-285750">
              <a:buFont typeface="Wingdings" charset="2"/>
              <a:buChar char="ü"/>
            </a:pPr>
            <a:r>
              <a:rPr lang="en-US" sz="2800" dirty="0" smtClean="0"/>
              <a:t>Would the majority of us agree that we are tracking the “right” things?</a:t>
            </a:r>
            <a:br>
              <a:rPr lang="en-US" sz="2800" dirty="0" smtClean="0"/>
            </a:br>
            <a:endParaRPr lang="en-US" sz="2800" dirty="0" smtClean="0"/>
          </a:p>
          <a:p>
            <a:pPr marL="285750" indent="-285750">
              <a:buFont typeface="Wingdings" charset="2"/>
              <a:buChar char="ü"/>
            </a:pPr>
            <a:r>
              <a:rPr lang="en-US" sz="2800" dirty="0" smtClean="0"/>
              <a:t>Do we revise our measures over time? Does this make them easier to understand and capture?</a:t>
            </a:r>
          </a:p>
          <a:p>
            <a:pPr marL="285750" indent="-285750">
              <a:buFont typeface="Wingdings" charset="2"/>
              <a:buChar char="ü"/>
            </a:pPr>
            <a:endParaRPr lang="en-US" sz="2800" b="1" dirty="0"/>
          </a:p>
          <a:p>
            <a:pPr marL="285750" indent="-285750">
              <a:buFont typeface="Wingdings" charset="2"/>
              <a:buChar char="ü"/>
            </a:pPr>
            <a:r>
              <a:rPr lang="en-US" sz="2800" b="1" dirty="0" smtClean="0"/>
              <a:t>Are we using measures that will capture final outcomes rather than just counting stuff?</a:t>
            </a:r>
            <a:endParaRPr lang="en-US" sz="2800" b="1" dirty="0"/>
          </a:p>
        </p:txBody>
      </p:sp>
      <p:pic>
        <p:nvPicPr>
          <p:cNvPr id="4" name="Picture 3"/>
          <p:cNvPicPr>
            <a:picLocks noChangeAspect="1"/>
          </p:cNvPicPr>
          <p:nvPr/>
        </p:nvPicPr>
        <p:blipFill>
          <a:blip r:embed="rId2"/>
          <a:stretch>
            <a:fillRect/>
          </a:stretch>
        </p:blipFill>
        <p:spPr>
          <a:xfrm>
            <a:off x="10727054" y="6434546"/>
            <a:ext cx="1219200" cy="368300"/>
          </a:xfrm>
          <a:prstGeom prst="rect">
            <a:avLst/>
          </a:prstGeom>
        </p:spPr>
      </p:pic>
      <p:sp>
        <p:nvSpPr>
          <p:cNvPr id="5" name="TextBox 4"/>
          <p:cNvSpPr txBox="1"/>
          <p:nvPr/>
        </p:nvSpPr>
        <p:spPr>
          <a:xfrm>
            <a:off x="5955029" y="6519446"/>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16072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able Placeholder 2"/>
          <p:cNvSpPr>
            <a:spLocks noGrp="1"/>
          </p:cNvSpPr>
          <p:nvPr>
            <p:ph type="tbl" idx="1"/>
          </p:nvPr>
        </p:nvSpPr>
        <p:spPr/>
      </p:sp>
      <p:pic>
        <p:nvPicPr>
          <p:cNvPr id="4098" name="Picture 2" descr="https://performance.kingcounty.gov/api/assets/93357B94-4048-4FB3-A7D9-86EA0C7428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340" y="609600"/>
            <a:ext cx="5700276" cy="52289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914400"/>
            <a:ext cx="5974080" cy="5509200"/>
          </a:xfrm>
          <a:prstGeom prst="rect">
            <a:avLst/>
          </a:prstGeom>
        </p:spPr>
        <p:txBody>
          <a:bodyPr wrap="square">
            <a:spAutoFit/>
          </a:bodyPr>
          <a:lstStyle/>
          <a:p>
            <a:r>
              <a:rPr lang="en-US" sz="3200" b="1" dirty="0"/>
              <a:t>The percent of adults without health insurance has dropped from 16.4% </a:t>
            </a:r>
            <a:r>
              <a:rPr lang="en-US" sz="3200" b="1" dirty="0" smtClean="0"/>
              <a:t>(2014) to </a:t>
            </a:r>
            <a:r>
              <a:rPr lang="en-US" sz="3200" b="1" dirty="0"/>
              <a:t>10.1</a:t>
            </a:r>
            <a:r>
              <a:rPr lang="en-US" sz="3200" b="1" dirty="0" smtClean="0"/>
              <a:t>% (2016). </a:t>
            </a:r>
          </a:p>
          <a:p>
            <a:endParaRPr lang="en-US" sz="3200" b="1" dirty="0"/>
          </a:p>
          <a:p>
            <a:r>
              <a:rPr lang="en-US" sz="3200" b="1" dirty="0" smtClean="0"/>
              <a:t>However</a:t>
            </a:r>
            <a:r>
              <a:rPr lang="en-US" sz="3200" b="1" dirty="0"/>
              <a:t>, approximately 139,000 working age adults remain uninsured in our community</a:t>
            </a:r>
            <a:r>
              <a:rPr lang="en-US" sz="3200" b="1" dirty="0" smtClean="0"/>
              <a:t>.</a:t>
            </a:r>
          </a:p>
          <a:p>
            <a:endParaRPr lang="en-US" sz="3200" b="1" dirty="0"/>
          </a:p>
          <a:p>
            <a:r>
              <a:rPr lang="en-US" sz="3200" b="1" dirty="0" smtClean="0"/>
              <a:t>Overall life expectancy for King County residents ~81.6, but…</a:t>
            </a:r>
            <a:endParaRPr lang="en-US" sz="3200" dirty="0"/>
          </a:p>
        </p:txBody>
      </p:sp>
    </p:spTree>
    <p:extLst>
      <p:ext uri="{BB962C8B-B14F-4D97-AF65-F5344CB8AC3E}">
        <p14:creationId xmlns:p14="http://schemas.microsoft.com/office/powerpoint/2010/main" val="1432300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765019502528.jpeg"/>
          <p:cNvPicPr>
            <a:picLocks noChangeAspect="1"/>
          </p:cNvPicPr>
          <p:nvPr/>
        </p:nvPicPr>
        <p:blipFill>
          <a:blip r:embed="rId3"/>
          <a:stretch>
            <a:fillRect/>
          </a:stretch>
        </p:blipFill>
        <p:spPr>
          <a:xfrm>
            <a:off x="0" y="0"/>
            <a:ext cx="12192000" cy="6858000"/>
          </a:xfrm>
          <a:prstGeom prst="rect">
            <a:avLst/>
          </a:prstGeom>
        </p:spPr>
      </p:pic>
      <p:pic>
        <p:nvPicPr>
          <p:cNvPr id="3" name="Picture 2" descr="slide51765119502528.png"/>
          <p:cNvPicPr>
            <a:picLocks noChangeAspect="1"/>
          </p:cNvPicPr>
          <p:nvPr/>
        </p:nvPicPr>
        <p:blipFill>
          <a:blip r:embed="rId4"/>
          <a:stretch>
            <a:fillRect/>
          </a:stretch>
        </p:blipFill>
        <p:spPr>
          <a:xfrm>
            <a:off x="0" y="0"/>
            <a:ext cx="12192000" cy="6858000"/>
          </a:xfrm>
          <a:prstGeom prst="rect">
            <a:avLst/>
          </a:prstGeom>
        </p:spPr>
      </p:pic>
      <p:sp>
        <p:nvSpPr>
          <p:cNvPr id="5" name="TextBox 4"/>
          <p:cNvSpPr txBox="1"/>
          <p:nvPr/>
        </p:nvSpPr>
        <p:spPr>
          <a:xfrm>
            <a:off x="6378464" y="2026020"/>
            <a:ext cx="5473922" cy="2805961"/>
          </a:xfrm>
          <a:prstGeom prst="rect">
            <a:avLst/>
          </a:prstGeom>
          <a:noFill/>
        </p:spPr>
        <p:txBody>
          <a:bodyPr wrap="square" anchor="ctr">
            <a:spAutoFit/>
          </a:bodyPr>
          <a:lstStyle/>
          <a:p>
            <a:endParaRPr sz="675" dirty="0"/>
          </a:p>
          <a:p>
            <a:pPr algn="r">
              <a:lnSpc>
                <a:spcPct val="100000"/>
              </a:lnSpc>
              <a:defRPr sz="15075">
                <a:solidFill>
                  <a:srgbClr val="FFFFFF"/>
                </a:solidFill>
                <a:latin typeface="Montserrat"/>
              </a:defRPr>
            </a:pPr>
            <a:r>
              <a:rPr sz="5653" dirty="0"/>
              <a:t>Re-branding performance management</a:t>
            </a:r>
          </a:p>
        </p:txBody>
      </p:sp>
    </p:spTree>
    <p:extLst>
      <p:ext uri="{BB962C8B-B14F-4D97-AF65-F5344CB8AC3E}">
        <p14:creationId xmlns:p14="http://schemas.microsoft.com/office/powerpoint/2010/main" val="2054297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400" dirty="0" smtClean="0"/>
              <a:t>Doesn’t look like that much, but watch how it comes </a:t>
            </a:r>
            <a:r>
              <a:rPr lang="en-US" sz="1400" dirty="0"/>
              <a:t>to life…https://</a:t>
            </a:r>
            <a:r>
              <a:rPr lang="en-US" sz="1400" dirty="0" err="1"/>
              <a:t>www.themarshallproject.org</a:t>
            </a:r>
            <a:r>
              <a:rPr lang="en-US" sz="1400" dirty="0"/>
              <a:t>/2016/08/18/crime-in-context#.</a:t>
            </a:r>
            <a:r>
              <a:rPr lang="en-US" sz="1400" dirty="0" err="1" smtClean="0"/>
              <a:t>cIebqKrFn</a:t>
            </a:r>
            <a:r>
              <a:rPr lang="en-US" sz="1400" dirty="0" smtClean="0"/>
              <a:t/>
            </a:r>
            <a:br>
              <a:rPr lang="en-US" sz="1400" dirty="0" smtClean="0"/>
            </a:br>
            <a:r>
              <a:rPr lang="en-US" sz="1400" dirty="0" smtClean="0"/>
              <a:t>Newark and new </a:t>
            </a:r>
            <a:r>
              <a:rPr lang="en-US" sz="1400" dirty="0" err="1" smtClean="0"/>
              <a:t>orleans</a:t>
            </a:r>
            <a:r>
              <a:rPr lang="en-US" sz="1400" dirty="0" smtClean="0"/>
              <a:t> comparison after </a:t>
            </a:r>
            <a:r>
              <a:rPr lang="en-US" sz="1400" dirty="0" err="1" smtClean="0"/>
              <a:t>katrina</a:t>
            </a:r>
            <a:r>
              <a:rPr lang="en-US" sz="1400" dirty="0" smtClean="0"/>
              <a:t> and during recession – see boom in homicides – those are more apparent causal factors, but all about asking questions of data</a:t>
            </a:r>
            <a:br>
              <a:rPr lang="en-US" sz="1400" dirty="0" smtClean="0"/>
            </a:br>
            <a:r>
              <a:rPr lang="en-US" sz="1400" dirty="0" smtClean="0"/>
              <a:t>Need to compare demographic information to see relative comparison – but even still, the data begs questions</a:t>
            </a:r>
            <a:endParaRPr lang="en-US" sz="1400" dirty="0"/>
          </a:p>
        </p:txBody>
      </p:sp>
      <p:pic>
        <p:nvPicPr>
          <p:cNvPr id="6" name="Content Placeholder 5"/>
          <p:cNvPicPr>
            <a:picLocks noGrp="1" noChangeAspect="1"/>
          </p:cNvPicPr>
          <p:nvPr>
            <p:ph idx="1"/>
          </p:nvPr>
        </p:nvPicPr>
        <p:blipFill>
          <a:blip r:embed="rId3"/>
          <a:stretch>
            <a:fillRect/>
          </a:stretch>
        </p:blipFill>
        <p:spPr>
          <a:xfrm>
            <a:off x="1640154" y="1825625"/>
            <a:ext cx="8911692" cy="4351338"/>
          </a:xfrm>
          <a:prstGeom prst="rect">
            <a:avLst/>
          </a:prstGeom>
        </p:spPr>
      </p:pic>
      <p:pic>
        <p:nvPicPr>
          <p:cNvPr id="7" name="Picture 6"/>
          <p:cNvPicPr>
            <a:picLocks noChangeAspect="1"/>
          </p:cNvPicPr>
          <p:nvPr/>
        </p:nvPicPr>
        <p:blipFill>
          <a:blip r:embed="rId4"/>
          <a:stretch>
            <a:fillRect/>
          </a:stretch>
        </p:blipFill>
        <p:spPr>
          <a:xfrm>
            <a:off x="0" y="0"/>
            <a:ext cx="12192000" cy="6858000"/>
          </a:xfrm>
          <a:prstGeom prst="rect">
            <a:avLst/>
          </a:prstGeom>
        </p:spPr>
      </p:pic>
      <p:sp>
        <p:nvSpPr>
          <p:cNvPr id="3" name="TextBox 2"/>
          <p:cNvSpPr txBox="1"/>
          <p:nvPr/>
        </p:nvSpPr>
        <p:spPr>
          <a:xfrm>
            <a:off x="7364146" y="6488668"/>
            <a:ext cx="6375400" cy="369332"/>
          </a:xfrm>
          <a:prstGeom prst="rect">
            <a:avLst/>
          </a:prstGeom>
          <a:noFill/>
        </p:spPr>
        <p:txBody>
          <a:bodyPr wrap="square" rtlCol="0">
            <a:spAutoFit/>
          </a:bodyPr>
          <a:lstStyle/>
          <a:p>
            <a:r>
              <a:rPr lang="en-US" dirty="0" smtClean="0"/>
              <a:t>Source: Carter </a:t>
            </a:r>
            <a:r>
              <a:rPr lang="en-US" dirty="0" err="1" smtClean="0"/>
              <a:t>Hewgley</a:t>
            </a:r>
            <a:r>
              <a:rPr lang="en-US" dirty="0" smtClean="0"/>
              <a:t>, Johns Hopkins University</a:t>
            </a:r>
            <a:endParaRPr lang="en-US" dirty="0"/>
          </a:p>
        </p:txBody>
      </p:sp>
    </p:spTree>
    <p:extLst>
      <p:ext uri="{BB962C8B-B14F-4D97-AF65-F5344CB8AC3E}">
        <p14:creationId xmlns:p14="http://schemas.microsoft.com/office/powerpoint/2010/main" val="1732224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1905000" y="381000"/>
            <a:ext cx="7772400" cy="1143000"/>
          </a:xfrm>
        </p:spPr>
        <p:txBody>
          <a:bodyPr/>
          <a:lstStyle/>
          <a:p>
            <a:pPr algn="ctr" eaLnBrk="1" hangingPunct="1">
              <a:defRPr/>
            </a:pPr>
            <a:r>
              <a:rPr lang="en-US" sz="4000" b="1" i="1" dirty="0">
                <a:latin typeface="Times New Roman"/>
                <a:cs typeface="Times New Roman"/>
              </a:rPr>
              <a:t/>
            </a:r>
            <a:br>
              <a:rPr lang="en-US" sz="4000" b="1" i="1" dirty="0">
                <a:latin typeface="Times New Roman"/>
                <a:cs typeface="Times New Roman"/>
              </a:rPr>
            </a:br>
            <a:r>
              <a:rPr lang="en-US" sz="3600" dirty="0">
                <a:latin typeface="Times New Roman"/>
                <a:cs typeface="Times New Roman"/>
              </a:rPr>
              <a:t>Comparing</a:t>
            </a:r>
            <a:r>
              <a:rPr lang="en-US" sz="3600" b="1" dirty="0">
                <a:latin typeface="Times New Roman"/>
                <a:cs typeface="Times New Roman"/>
              </a:rPr>
              <a:t> </a:t>
            </a:r>
            <a:r>
              <a:rPr lang="en-US" sz="3600" b="1" dirty="0" smtClean="0">
                <a:latin typeface="Times New Roman"/>
                <a:cs typeface="Times New Roman"/>
              </a:rPr>
              <a:t>Outputs </a:t>
            </a:r>
            <a:r>
              <a:rPr lang="en-US" sz="3600" dirty="0">
                <a:latin typeface="Times New Roman"/>
                <a:cs typeface="Times New Roman"/>
              </a:rPr>
              <a:t>and </a:t>
            </a:r>
            <a:r>
              <a:rPr lang="en-US" sz="3600" b="1" dirty="0" smtClean="0">
                <a:latin typeface="Times New Roman"/>
                <a:cs typeface="Times New Roman"/>
              </a:rPr>
              <a:t>Outcomes</a:t>
            </a:r>
            <a:endParaRPr lang="en-US" sz="3600" b="1" dirty="0">
              <a:latin typeface="Times New Roman"/>
              <a:cs typeface="Times New Roman"/>
            </a:endParaRPr>
          </a:p>
        </p:txBody>
      </p:sp>
      <p:graphicFrame>
        <p:nvGraphicFramePr>
          <p:cNvPr id="653361" name="Group 49"/>
          <p:cNvGraphicFramePr>
            <a:graphicFrameLocks noGrp="1"/>
          </p:cNvGraphicFramePr>
          <p:nvPr>
            <p:ph idx="1"/>
          </p:nvPr>
        </p:nvGraphicFramePr>
        <p:xfrm>
          <a:off x="2133600" y="1676401"/>
          <a:ext cx="7772400" cy="4237037"/>
        </p:xfrm>
        <a:graphic>
          <a:graphicData uri="http://schemas.openxmlformats.org/drawingml/2006/table">
            <a:tbl>
              <a:tblPr/>
              <a:tblGrid>
                <a:gridCol w="3581400"/>
                <a:gridCol w="4191000"/>
              </a:tblGrid>
              <a:tr h="4572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a:ea typeface="ＭＳ Ｐゴシック" charset="0"/>
                          <a:cs typeface="Times New Roman"/>
                        </a:rPr>
                        <a:t>Outputs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a:ea typeface="ＭＳ Ｐゴシック" charset="0"/>
                          <a:cs typeface="Times New Roman"/>
                        </a:rPr>
                        <a:t>Outcomes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r>
              <a:tr h="13108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a:ea typeface="ＭＳ Ｐゴシック" charset="0"/>
                          <a:cs typeface="Times New Roman"/>
                        </a:rPr>
                        <a:t>Number of housing units rehabilitated</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a:ea typeface="ＭＳ Ｐゴシック" charset="0"/>
                          <a:cs typeface="Times New Roman"/>
                        </a:rPr>
                        <a:t>Increases in equity (property value) of rehabilitated houses for low-income families as a results of targeted assistance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r>
              <a:tr h="8224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a:ea typeface="ＭＳ Ｐゴシック" charset="0"/>
                          <a:cs typeface="Times New Roman"/>
                        </a:rPr>
                        <a:t>Number of businesses assisted through loans and training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a:ea typeface="ＭＳ Ｐゴシック" charset="0"/>
                          <a:cs typeface="Times New Roman"/>
                        </a:rPr>
                        <a:t>Percent of businesses that remain viable 3 years after assistance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r>
              <a:tr h="8240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a:ea typeface="ＭＳ Ｐゴシック" charset="0"/>
                          <a:cs typeface="Times New Roman"/>
                        </a:rPr>
                        <a:t>Number of people served by water/sewer projects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a:ea typeface="ＭＳ Ｐゴシック" charset="0"/>
                          <a:cs typeface="Times New Roman"/>
                        </a:rPr>
                        <a:t>Increased percent of people with access to clean drinking water</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r>
              <a:tr h="8224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a:ea typeface="ＭＳ Ｐゴシック" charset="0"/>
                          <a:cs typeface="Times New Roman"/>
                        </a:rPr>
                        <a:t>Number of acres of agricultural lands with conservation plans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a:ea typeface="ＭＳ Ｐゴシック" charset="0"/>
                          <a:cs typeface="Times New Roman"/>
                        </a:rPr>
                        <a:t>Percent improvement in soil quality; dollars saved in flood mitigation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r>
            </a:tbl>
          </a:graphicData>
        </a:graphic>
      </p:graphicFrame>
      <p:sp>
        <p:nvSpPr>
          <p:cNvPr id="2" name="TextBox 1"/>
          <p:cNvSpPr txBox="1"/>
          <p:nvPr/>
        </p:nvSpPr>
        <p:spPr>
          <a:xfrm>
            <a:off x="89210" y="6483192"/>
            <a:ext cx="2673168" cy="338554"/>
          </a:xfrm>
          <a:prstGeom prst="rect">
            <a:avLst/>
          </a:prstGeom>
          <a:noFill/>
        </p:spPr>
        <p:txBody>
          <a:bodyPr wrap="none" rtlCol="0">
            <a:spAutoFit/>
          </a:bodyPr>
          <a:lstStyle/>
          <a:p>
            <a:r>
              <a:rPr lang="en-US" sz="1600" dirty="0" smtClean="0"/>
              <a:t>Source: Performance Institute</a:t>
            </a:r>
            <a:endParaRPr lang="en-US" sz="1600" dirty="0"/>
          </a:p>
        </p:txBody>
      </p:sp>
      <p:sp>
        <p:nvSpPr>
          <p:cNvPr id="11" name="Rectangle 10"/>
          <p:cNvSpPr/>
          <p:nvPr/>
        </p:nvSpPr>
        <p:spPr>
          <a:xfrm>
            <a:off x="89210" y="100362"/>
            <a:ext cx="12021014" cy="702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t>So what really is the difference between outputs and outcomes?</a:t>
            </a:r>
            <a:endParaRPr lang="en-US" sz="3200" dirty="0"/>
          </a:p>
        </p:txBody>
      </p:sp>
      <p:pic>
        <p:nvPicPr>
          <p:cNvPr id="8" name="Picture 7"/>
          <p:cNvPicPr>
            <a:picLocks noChangeAspect="1"/>
          </p:cNvPicPr>
          <p:nvPr/>
        </p:nvPicPr>
        <p:blipFill>
          <a:blip r:embed="rId3"/>
          <a:stretch>
            <a:fillRect/>
          </a:stretch>
        </p:blipFill>
        <p:spPr>
          <a:xfrm>
            <a:off x="10727054" y="6434546"/>
            <a:ext cx="1219200" cy="368300"/>
          </a:xfrm>
          <a:prstGeom prst="rect">
            <a:avLst/>
          </a:prstGeom>
        </p:spPr>
      </p:pic>
    </p:spTree>
    <p:extLst>
      <p:ext uri="{BB962C8B-B14F-4D97-AF65-F5344CB8AC3E}">
        <p14:creationId xmlns:p14="http://schemas.microsoft.com/office/powerpoint/2010/main" val="481832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solidFill>
            <a:schemeClr val="tx2"/>
          </a:solidFill>
        </p:spPr>
        <p:txBody>
          <a:bodyPr wrap="square" rtlCol="0">
            <a:spAutoFit/>
          </a:bodyPr>
          <a:lstStyle/>
          <a:p>
            <a:pPr algn="ctr"/>
            <a:r>
              <a:rPr lang="en-US" sz="3600" dirty="0" smtClean="0">
                <a:solidFill>
                  <a:schemeClr val="bg1"/>
                </a:solidFill>
              </a:rPr>
              <a:t>Play #7: Manage and deliver results</a:t>
            </a:r>
          </a:p>
          <a:p>
            <a:endParaRPr lang="en-US" dirty="0">
              <a:solidFill>
                <a:schemeClr val="bg1"/>
              </a:solidFill>
            </a:endParaRPr>
          </a:p>
        </p:txBody>
      </p:sp>
      <p:sp>
        <p:nvSpPr>
          <p:cNvPr id="3" name="TextBox 2"/>
          <p:cNvSpPr txBox="1"/>
          <p:nvPr/>
        </p:nvSpPr>
        <p:spPr>
          <a:xfrm>
            <a:off x="457200" y="602396"/>
            <a:ext cx="11734800" cy="5262979"/>
          </a:xfrm>
          <a:prstGeom prst="rect">
            <a:avLst/>
          </a:prstGeom>
          <a:noFill/>
        </p:spPr>
        <p:txBody>
          <a:bodyPr wrap="square" rtlCol="0">
            <a:spAutoFit/>
          </a:bodyPr>
          <a:lstStyle/>
          <a:p>
            <a:endParaRPr lang="en-US" sz="2800" dirty="0"/>
          </a:p>
          <a:p>
            <a:pPr marL="285750" indent="-285750">
              <a:buFont typeface="Wingdings" charset="2"/>
              <a:buChar char="ü"/>
            </a:pPr>
            <a:r>
              <a:rPr lang="en-US" sz="2800" dirty="0" smtClean="0"/>
              <a:t>In our daily work, do we discuss or think about how to address performance issues?</a:t>
            </a:r>
            <a:br>
              <a:rPr lang="en-US" sz="2800" dirty="0" smtClean="0"/>
            </a:br>
            <a:endParaRPr lang="en-US" sz="2800" dirty="0" smtClean="0"/>
          </a:p>
          <a:p>
            <a:pPr marL="285750" indent="-285750">
              <a:buFont typeface="Wingdings" charset="2"/>
              <a:buChar char="ü"/>
            </a:pPr>
            <a:r>
              <a:rPr lang="en-US" sz="2800" dirty="0" smtClean="0"/>
              <a:t>Do we manage differently when we see results?</a:t>
            </a:r>
            <a:br>
              <a:rPr lang="en-US" sz="2800" dirty="0" smtClean="0"/>
            </a:br>
            <a:endParaRPr lang="en-US" sz="2800" dirty="0" smtClean="0"/>
          </a:p>
          <a:p>
            <a:pPr marL="285750" indent="-285750">
              <a:buFont typeface="Wingdings" charset="2"/>
              <a:buChar char="ü"/>
            </a:pPr>
            <a:r>
              <a:rPr lang="en-US" sz="2800" b="1" dirty="0" smtClean="0"/>
              <a:t>Do we conduct regular data-driven reviews with senior leaders to discuss how we deliver results? </a:t>
            </a:r>
            <a:r>
              <a:rPr lang="en-US" sz="2800" dirty="0" smtClean="0"/>
              <a:t>Do we talk about what we should change for improved results?</a:t>
            </a:r>
            <a:br>
              <a:rPr lang="en-US" sz="2800" dirty="0" smtClean="0"/>
            </a:br>
            <a:endParaRPr lang="en-US" sz="2800" dirty="0" smtClean="0"/>
          </a:p>
          <a:p>
            <a:pPr marL="285750" indent="-285750">
              <a:buFont typeface="Wingdings" charset="2"/>
              <a:buChar char="ü"/>
            </a:pPr>
            <a:r>
              <a:rPr lang="en-US" sz="2800" dirty="0" smtClean="0"/>
              <a:t>Do we have clear roles and responsibilities for how we  accomplish our mission? Are all of us aware and on the same page about them?</a:t>
            </a:r>
            <a:endParaRPr lang="en-US" sz="2800" dirty="0"/>
          </a:p>
        </p:txBody>
      </p:sp>
      <p:pic>
        <p:nvPicPr>
          <p:cNvPr id="4" name="Picture 3"/>
          <p:cNvPicPr>
            <a:picLocks noChangeAspect="1"/>
          </p:cNvPicPr>
          <p:nvPr/>
        </p:nvPicPr>
        <p:blipFill>
          <a:blip r:embed="rId2"/>
          <a:stretch>
            <a:fillRect/>
          </a:stretch>
        </p:blipFill>
        <p:spPr>
          <a:xfrm>
            <a:off x="10727054" y="6434546"/>
            <a:ext cx="1219200" cy="368300"/>
          </a:xfrm>
          <a:prstGeom prst="rect">
            <a:avLst/>
          </a:prstGeom>
        </p:spPr>
      </p:pic>
      <p:sp>
        <p:nvSpPr>
          <p:cNvPr id="5" name="TextBox 4"/>
          <p:cNvSpPr txBox="1"/>
          <p:nvPr/>
        </p:nvSpPr>
        <p:spPr>
          <a:xfrm>
            <a:off x="104775" y="6525847"/>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792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119063"/>
            <a:ext cx="8743950" cy="661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083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46331"/>
          </a:xfrm>
          <a:prstGeom prst="rect">
            <a:avLst/>
          </a:prstGeom>
          <a:solidFill>
            <a:schemeClr val="tx2"/>
          </a:solidFill>
        </p:spPr>
        <p:txBody>
          <a:bodyPr wrap="square" rtlCol="0">
            <a:spAutoFit/>
          </a:bodyPr>
          <a:lstStyle/>
          <a:p>
            <a:pPr algn="ctr"/>
            <a:r>
              <a:rPr lang="en-US" sz="3600" dirty="0" smtClean="0">
                <a:solidFill>
                  <a:schemeClr val="bg1"/>
                </a:solidFill>
              </a:rPr>
              <a:t>Power Play #8: Enable and invest in culture</a:t>
            </a:r>
            <a:endParaRPr lang="en-US" sz="3600" dirty="0">
              <a:solidFill>
                <a:schemeClr val="bg1"/>
              </a:solidFill>
            </a:endParaRPr>
          </a:p>
        </p:txBody>
      </p:sp>
      <p:sp>
        <p:nvSpPr>
          <p:cNvPr id="3" name="TextBox 2"/>
          <p:cNvSpPr txBox="1"/>
          <p:nvPr/>
        </p:nvSpPr>
        <p:spPr>
          <a:xfrm>
            <a:off x="228600" y="888146"/>
            <a:ext cx="11734800" cy="4832092"/>
          </a:xfrm>
          <a:prstGeom prst="rect">
            <a:avLst/>
          </a:prstGeom>
          <a:noFill/>
        </p:spPr>
        <p:txBody>
          <a:bodyPr wrap="square" rtlCol="0">
            <a:spAutoFit/>
          </a:bodyPr>
          <a:lstStyle/>
          <a:p>
            <a:endParaRPr lang="en-US" sz="2800" dirty="0"/>
          </a:p>
          <a:p>
            <a:pPr marL="285750" indent="-285750">
              <a:buFont typeface="Wingdings" charset="2"/>
              <a:buChar char="ü"/>
            </a:pPr>
            <a:r>
              <a:rPr lang="en-US" sz="2800" b="1" dirty="0" smtClean="0"/>
              <a:t>Do we believe this is more than compliance? Do others believe the same?</a:t>
            </a:r>
            <a:r>
              <a:rPr lang="en-US" sz="2800" dirty="0" smtClean="0"/>
              <a:t/>
            </a:r>
            <a:br>
              <a:rPr lang="en-US" sz="2800" dirty="0" smtClean="0"/>
            </a:br>
            <a:endParaRPr lang="en-US" sz="2800" dirty="0" smtClean="0"/>
          </a:p>
          <a:p>
            <a:pPr marL="285750" indent="-285750">
              <a:buFont typeface="Wingdings" charset="2"/>
              <a:buChar char="ü"/>
            </a:pPr>
            <a:r>
              <a:rPr lang="en-US" sz="2800" dirty="0" smtClean="0"/>
              <a:t>Do we practice results-oriented candor and transparency?</a:t>
            </a:r>
            <a:br>
              <a:rPr lang="en-US" sz="2800" dirty="0" smtClean="0"/>
            </a:br>
            <a:endParaRPr lang="en-US" sz="2800" dirty="0" smtClean="0"/>
          </a:p>
          <a:p>
            <a:pPr marL="285750" indent="-285750">
              <a:buFont typeface="Wingdings" charset="2"/>
              <a:buChar char="ü"/>
            </a:pPr>
            <a:r>
              <a:rPr lang="en-US" sz="2800" dirty="0" smtClean="0"/>
              <a:t>Do we have a healthy attitude towards risk?</a:t>
            </a:r>
          </a:p>
          <a:p>
            <a:pPr marL="285750" indent="-285750">
              <a:buFont typeface="Wingdings" charset="2"/>
              <a:buChar char="ü"/>
            </a:pPr>
            <a:endParaRPr lang="en-US" sz="2800" dirty="0" smtClean="0"/>
          </a:p>
          <a:p>
            <a:pPr marL="285750" indent="-285750">
              <a:buFont typeface="Wingdings" charset="2"/>
              <a:buChar char="ü"/>
            </a:pPr>
            <a:r>
              <a:rPr lang="en-US" sz="2800" dirty="0" smtClean="0"/>
              <a:t>Do we believe in shared accountability?</a:t>
            </a:r>
            <a:br>
              <a:rPr lang="en-US" sz="2800" dirty="0" smtClean="0"/>
            </a:br>
            <a:endParaRPr lang="en-US" sz="2800" dirty="0" smtClean="0"/>
          </a:p>
          <a:p>
            <a:pPr marL="285750" indent="-285750">
              <a:buFont typeface="Wingdings" charset="2"/>
              <a:buChar char="ü"/>
            </a:pPr>
            <a:r>
              <a:rPr lang="en-US" sz="2800" dirty="0" smtClean="0"/>
              <a:t>Are we customer oriented?</a:t>
            </a:r>
          </a:p>
          <a:p>
            <a:pPr marL="285750" indent="-285750">
              <a:buFont typeface="Wingdings" charset="2"/>
              <a:buChar char="ü"/>
            </a:pPr>
            <a:endParaRPr lang="en-US" sz="2800" dirty="0"/>
          </a:p>
        </p:txBody>
      </p:sp>
      <p:pic>
        <p:nvPicPr>
          <p:cNvPr id="4" name="Picture 3"/>
          <p:cNvPicPr>
            <a:picLocks noChangeAspect="1"/>
          </p:cNvPicPr>
          <p:nvPr/>
        </p:nvPicPr>
        <p:blipFill>
          <a:blip r:embed="rId2"/>
          <a:stretch>
            <a:fillRect/>
          </a:stretch>
        </p:blipFill>
        <p:spPr>
          <a:xfrm>
            <a:off x="10727054" y="6434546"/>
            <a:ext cx="1219200" cy="368300"/>
          </a:xfrm>
          <a:prstGeom prst="rect">
            <a:avLst/>
          </a:prstGeom>
        </p:spPr>
      </p:pic>
      <p:sp>
        <p:nvSpPr>
          <p:cNvPr id="5" name="TextBox 4"/>
          <p:cNvSpPr txBox="1"/>
          <p:nvPr/>
        </p:nvSpPr>
        <p:spPr>
          <a:xfrm>
            <a:off x="104775" y="6525847"/>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108566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1200329"/>
          </a:xfrm>
          <a:prstGeom prst="rect">
            <a:avLst/>
          </a:prstGeom>
          <a:solidFill>
            <a:schemeClr val="tx2"/>
          </a:solidFill>
        </p:spPr>
        <p:txBody>
          <a:bodyPr wrap="square" rtlCol="0">
            <a:spAutoFit/>
          </a:bodyPr>
          <a:lstStyle/>
          <a:p>
            <a:pPr algn="ctr"/>
            <a:r>
              <a:rPr lang="en-US" sz="3600" b="1" dirty="0" smtClean="0">
                <a:solidFill>
                  <a:schemeClr val="bg1"/>
                </a:solidFill>
              </a:rPr>
              <a:t>Discussion: </a:t>
            </a:r>
            <a:r>
              <a:rPr lang="en-US" sz="3600" dirty="0" smtClean="0">
                <a:solidFill>
                  <a:schemeClr val="bg1"/>
                </a:solidFill>
              </a:rPr>
              <a:t>How to keep performance management from being that other thing you do when you have spare time? </a:t>
            </a:r>
            <a:endParaRPr lang="en-US" sz="3600" dirty="0">
              <a:solidFill>
                <a:schemeClr val="bg1"/>
              </a:solidFill>
            </a:endParaRPr>
          </a:p>
        </p:txBody>
      </p:sp>
      <p:sp>
        <p:nvSpPr>
          <p:cNvPr id="3" name="TextBox 2"/>
          <p:cNvSpPr txBox="1"/>
          <p:nvPr/>
        </p:nvSpPr>
        <p:spPr>
          <a:xfrm>
            <a:off x="250371" y="1404257"/>
            <a:ext cx="11691258" cy="4678204"/>
          </a:xfrm>
          <a:prstGeom prst="rect">
            <a:avLst/>
          </a:prstGeom>
          <a:noFill/>
        </p:spPr>
        <p:txBody>
          <a:bodyPr wrap="square" rtlCol="0">
            <a:spAutoFit/>
          </a:bodyPr>
          <a:lstStyle/>
          <a:p>
            <a:r>
              <a:rPr lang="en-US" sz="2000" dirty="0" smtClean="0"/>
              <a:t>Performance management needs to be more than data calls, reporting, accountability and counting things. It’s about problem solving, collaboration and learning and growth. But getting other people who are not “believers” to see the light can be challenging. Yet, in order to build a sense of community, shared accountability, and an outcome-focused government, our teams need to be on the same wavelength.</a:t>
            </a:r>
          </a:p>
          <a:p>
            <a:endParaRPr lang="en-US" sz="2000" dirty="0" smtClean="0"/>
          </a:p>
          <a:p>
            <a:r>
              <a:rPr lang="en-US" sz="2000" dirty="0" smtClean="0"/>
              <a:t>Today’s collaborative discussion will hopefully allow you to learn some strategies from your peers on how to make performance management relevant, meaningful, and impactful.</a:t>
            </a:r>
          </a:p>
          <a:p>
            <a:pPr marL="342900" indent="-342900">
              <a:buFont typeface="+mj-lt"/>
              <a:buAutoNum type="arabicPeriod"/>
            </a:pPr>
            <a:endParaRPr lang="en-US" sz="2000" b="1" dirty="0"/>
          </a:p>
          <a:p>
            <a:r>
              <a:rPr lang="en-US" sz="2000" b="1" dirty="0" smtClean="0"/>
              <a:t>First: </a:t>
            </a:r>
            <a:r>
              <a:rPr lang="en-US" sz="2000" dirty="0" smtClean="0"/>
              <a:t>Identify the top 3 challenges you face when trying to get people to ”buy-in” to performance management and the top 3 strategies you’ve used or would use to overcome those objections?</a:t>
            </a:r>
          </a:p>
          <a:p>
            <a:endParaRPr lang="en-US" sz="2000" dirty="0"/>
          </a:p>
          <a:p>
            <a:r>
              <a:rPr lang="en-US" sz="2000" b="1" dirty="0" smtClean="0"/>
              <a:t>Second:  </a:t>
            </a:r>
            <a:r>
              <a:rPr lang="en-US" sz="2000" dirty="0" smtClean="0"/>
              <a:t>Share 1 story from your office within the State or local government where you were only able to achieve a breakthrough improvement through collaborative problem solving. Or, share 1 strategy that you think is critical to achieving breakthrough improvements collaboratively. </a:t>
            </a:r>
            <a:endParaRPr lang="en-US" sz="2000" dirty="0"/>
          </a:p>
          <a:p>
            <a:pPr marL="800100" lvl="1" indent="-342900">
              <a:buFont typeface="+mj-lt"/>
              <a:buAutoNum type="arabicPeriod"/>
            </a:pPr>
            <a:endParaRPr lang="en-US" dirty="0"/>
          </a:p>
        </p:txBody>
      </p:sp>
    </p:spTree>
    <p:extLst>
      <p:ext uri="{BB962C8B-B14F-4D97-AF65-F5344CB8AC3E}">
        <p14:creationId xmlns:p14="http://schemas.microsoft.com/office/powerpoint/2010/main" val="53914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838962" y="1131937"/>
            <a:ext cx="11242548" cy="533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Understand your </a:t>
            </a:r>
            <a:r>
              <a:rPr lang="en-US" sz="2400" b="1" dirty="0" smtClean="0">
                <a:solidFill>
                  <a:schemeClr val="tx1"/>
                </a:solidFill>
              </a:rPr>
              <a:t>leadership’s top priorities </a:t>
            </a:r>
            <a:r>
              <a:rPr lang="en-US" sz="2400" dirty="0" smtClean="0">
                <a:solidFill>
                  <a:schemeClr val="tx1"/>
                </a:solidFill>
              </a:rPr>
              <a:t>and </a:t>
            </a:r>
            <a:r>
              <a:rPr lang="en-US" sz="2400" b="1" dirty="0" smtClean="0">
                <a:solidFill>
                  <a:schemeClr val="tx1"/>
                </a:solidFill>
              </a:rPr>
              <a:t>key </a:t>
            </a:r>
            <a:r>
              <a:rPr lang="en-US" sz="2400" b="1" dirty="0">
                <a:solidFill>
                  <a:schemeClr val="tx1"/>
                </a:solidFill>
              </a:rPr>
              <a:t>challenges</a:t>
            </a:r>
          </a:p>
        </p:txBody>
      </p:sp>
      <p:sp>
        <p:nvSpPr>
          <p:cNvPr id="6" name="Rounded Rectangle 5"/>
          <p:cNvSpPr/>
          <p:nvPr/>
        </p:nvSpPr>
        <p:spPr>
          <a:xfrm>
            <a:off x="838962" y="2514206"/>
            <a:ext cx="11242548" cy="533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Review and analyze your current suite of </a:t>
            </a:r>
            <a:r>
              <a:rPr lang="en-US" sz="2400" b="1" dirty="0">
                <a:solidFill>
                  <a:schemeClr val="tx1"/>
                </a:solidFill>
              </a:rPr>
              <a:t>performance indicators</a:t>
            </a:r>
            <a:r>
              <a:rPr lang="en-US" sz="2400" dirty="0">
                <a:solidFill>
                  <a:schemeClr val="tx1"/>
                </a:solidFill>
              </a:rPr>
              <a:t>—fit/gap</a:t>
            </a:r>
          </a:p>
        </p:txBody>
      </p:sp>
      <p:sp>
        <p:nvSpPr>
          <p:cNvPr id="7" name="Rounded Rectangle 6"/>
          <p:cNvSpPr/>
          <p:nvPr/>
        </p:nvSpPr>
        <p:spPr>
          <a:xfrm>
            <a:off x="838962" y="3156716"/>
            <a:ext cx="11242548" cy="533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Develop </a:t>
            </a:r>
            <a:r>
              <a:rPr lang="en-US" sz="2400" b="1" dirty="0">
                <a:solidFill>
                  <a:srgbClr val="C00000"/>
                </a:solidFill>
              </a:rPr>
              <a:t>logic model(s) </a:t>
            </a:r>
            <a:r>
              <a:rPr lang="en-US" sz="2400" dirty="0">
                <a:solidFill>
                  <a:schemeClr val="tx1"/>
                </a:solidFill>
              </a:rPr>
              <a:t>for </a:t>
            </a:r>
            <a:r>
              <a:rPr lang="en-US" sz="2400" dirty="0" smtClean="0">
                <a:solidFill>
                  <a:schemeClr val="tx1"/>
                </a:solidFill>
              </a:rPr>
              <a:t>top priority activities aligned </a:t>
            </a:r>
            <a:r>
              <a:rPr lang="en-US" sz="2400" dirty="0">
                <a:solidFill>
                  <a:schemeClr val="tx1"/>
                </a:solidFill>
              </a:rPr>
              <a:t>to </a:t>
            </a:r>
            <a:r>
              <a:rPr lang="en-US" sz="2400" dirty="0" smtClean="0">
                <a:solidFill>
                  <a:schemeClr val="tx1"/>
                </a:solidFill>
              </a:rPr>
              <a:t>the strategic plan</a:t>
            </a:r>
            <a:endParaRPr lang="en-US" sz="2400" dirty="0">
              <a:solidFill>
                <a:schemeClr val="tx1"/>
              </a:solidFill>
            </a:endParaRPr>
          </a:p>
        </p:txBody>
      </p:sp>
      <p:sp>
        <p:nvSpPr>
          <p:cNvPr id="8" name="Rounded Rectangle 7"/>
          <p:cNvSpPr/>
          <p:nvPr/>
        </p:nvSpPr>
        <p:spPr>
          <a:xfrm>
            <a:off x="838962" y="1818390"/>
            <a:ext cx="11242548" cy="5867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Identify key questions – Is the </a:t>
            </a:r>
            <a:r>
              <a:rPr lang="en-US" sz="2400" b="1" i="1" dirty="0">
                <a:solidFill>
                  <a:srgbClr val="C00000"/>
                </a:solidFill>
              </a:rPr>
              <a:t>theory of change </a:t>
            </a:r>
            <a:r>
              <a:rPr lang="en-US" sz="2400" dirty="0" smtClean="0">
                <a:solidFill>
                  <a:schemeClr val="tx1"/>
                </a:solidFill>
              </a:rPr>
              <a:t>working and are the systems working?</a:t>
            </a:r>
            <a:endParaRPr lang="en-US" sz="2400" dirty="0">
              <a:solidFill>
                <a:schemeClr val="tx1"/>
              </a:solidFill>
            </a:endParaRPr>
          </a:p>
        </p:txBody>
      </p:sp>
      <p:sp>
        <p:nvSpPr>
          <p:cNvPr id="9" name="Rounded Rectangle 8"/>
          <p:cNvSpPr/>
          <p:nvPr/>
        </p:nvSpPr>
        <p:spPr>
          <a:xfrm>
            <a:off x="838962" y="3841357"/>
            <a:ext cx="11242548" cy="533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Determine what </a:t>
            </a:r>
            <a:r>
              <a:rPr lang="en-US" sz="2400" b="1" dirty="0">
                <a:solidFill>
                  <a:schemeClr val="tx1"/>
                </a:solidFill>
              </a:rPr>
              <a:t>data</a:t>
            </a:r>
            <a:r>
              <a:rPr lang="en-US" sz="2400" dirty="0">
                <a:solidFill>
                  <a:schemeClr val="tx1"/>
                </a:solidFill>
              </a:rPr>
              <a:t> are needed, </a:t>
            </a:r>
            <a:r>
              <a:rPr lang="en-US" sz="2400" dirty="0" smtClean="0">
                <a:solidFill>
                  <a:schemeClr val="tx1"/>
                </a:solidFill>
              </a:rPr>
              <a:t>current </a:t>
            </a:r>
            <a:r>
              <a:rPr lang="en-US" sz="2400" dirty="0">
                <a:solidFill>
                  <a:schemeClr val="tx1"/>
                </a:solidFill>
              </a:rPr>
              <a:t>availability, and how to gather it</a:t>
            </a:r>
          </a:p>
        </p:txBody>
      </p:sp>
      <p:sp>
        <p:nvSpPr>
          <p:cNvPr id="10" name="Rounded Rectangle 9"/>
          <p:cNvSpPr/>
          <p:nvPr/>
        </p:nvSpPr>
        <p:spPr>
          <a:xfrm>
            <a:off x="838962" y="4525998"/>
            <a:ext cx="11242548" cy="533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Establish a refined list </a:t>
            </a:r>
            <a:r>
              <a:rPr lang="en-US" sz="2400" dirty="0" smtClean="0">
                <a:solidFill>
                  <a:schemeClr val="tx1"/>
                </a:solidFill>
              </a:rPr>
              <a:t>of meaningful </a:t>
            </a:r>
            <a:r>
              <a:rPr lang="en-US" sz="2400" b="1" dirty="0">
                <a:solidFill>
                  <a:schemeClr val="tx2"/>
                </a:solidFill>
              </a:rPr>
              <a:t>performance indicators </a:t>
            </a:r>
            <a:r>
              <a:rPr lang="en-US" sz="2400" dirty="0">
                <a:solidFill>
                  <a:schemeClr val="tx1"/>
                </a:solidFill>
              </a:rPr>
              <a:t>and </a:t>
            </a:r>
            <a:r>
              <a:rPr lang="en-US" sz="2400" dirty="0" smtClean="0">
                <a:solidFill>
                  <a:schemeClr val="tx1"/>
                </a:solidFill>
              </a:rPr>
              <a:t>set </a:t>
            </a:r>
            <a:r>
              <a:rPr lang="en-US" sz="2400" b="1" dirty="0" smtClean="0">
                <a:solidFill>
                  <a:schemeClr val="tx1"/>
                </a:solidFill>
              </a:rPr>
              <a:t>stretch targets</a:t>
            </a:r>
            <a:endParaRPr lang="en-US" sz="2400" b="1" dirty="0">
              <a:solidFill>
                <a:schemeClr val="tx1"/>
              </a:solidFill>
            </a:endParaRPr>
          </a:p>
        </p:txBody>
      </p:sp>
      <p:sp>
        <p:nvSpPr>
          <p:cNvPr id="11" name="Rounded Rectangle 10"/>
          <p:cNvSpPr/>
          <p:nvPr/>
        </p:nvSpPr>
        <p:spPr>
          <a:xfrm>
            <a:off x="838962" y="5210639"/>
            <a:ext cx="11242548" cy="533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Create a culture of collaborative data-driven management to answer key </a:t>
            </a:r>
            <a:r>
              <a:rPr lang="en-US" sz="2400" dirty="0">
                <a:solidFill>
                  <a:schemeClr val="tx1"/>
                </a:solidFill>
              </a:rPr>
              <a:t>questions </a:t>
            </a:r>
          </a:p>
        </p:txBody>
      </p:sp>
      <p:sp>
        <p:nvSpPr>
          <p:cNvPr id="3" name="Oval 2"/>
          <p:cNvSpPr/>
          <p:nvPr/>
        </p:nvSpPr>
        <p:spPr>
          <a:xfrm>
            <a:off x="102870" y="1125544"/>
            <a:ext cx="530352" cy="533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p>
        </p:txBody>
      </p:sp>
      <p:sp>
        <p:nvSpPr>
          <p:cNvPr id="15" name="Oval 14"/>
          <p:cNvSpPr/>
          <p:nvPr/>
        </p:nvSpPr>
        <p:spPr>
          <a:xfrm>
            <a:off x="102870" y="1829693"/>
            <a:ext cx="530352" cy="533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p>
        </p:txBody>
      </p:sp>
      <p:sp>
        <p:nvSpPr>
          <p:cNvPr id="16" name="Oval 15"/>
          <p:cNvSpPr/>
          <p:nvPr/>
        </p:nvSpPr>
        <p:spPr>
          <a:xfrm>
            <a:off x="102870" y="2527449"/>
            <a:ext cx="530352" cy="533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p>
        </p:txBody>
      </p:sp>
      <p:sp>
        <p:nvSpPr>
          <p:cNvPr id="17" name="Oval 16"/>
          <p:cNvSpPr/>
          <p:nvPr/>
        </p:nvSpPr>
        <p:spPr>
          <a:xfrm>
            <a:off x="102870" y="3166732"/>
            <a:ext cx="530352" cy="533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4</a:t>
            </a:r>
          </a:p>
        </p:txBody>
      </p:sp>
      <p:sp>
        <p:nvSpPr>
          <p:cNvPr id="18" name="Oval 17"/>
          <p:cNvSpPr/>
          <p:nvPr/>
        </p:nvSpPr>
        <p:spPr>
          <a:xfrm>
            <a:off x="102870" y="3852532"/>
            <a:ext cx="530352" cy="533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5</a:t>
            </a:r>
          </a:p>
        </p:txBody>
      </p:sp>
      <p:sp>
        <p:nvSpPr>
          <p:cNvPr id="19" name="Oval 18"/>
          <p:cNvSpPr/>
          <p:nvPr/>
        </p:nvSpPr>
        <p:spPr>
          <a:xfrm>
            <a:off x="102870" y="4561814"/>
            <a:ext cx="530352" cy="533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6</a:t>
            </a:r>
          </a:p>
        </p:txBody>
      </p:sp>
      <p:sp>
        <p:nvSpPr>
          <p:cNvPr id="20" name="Oval 19"/>
          <p:cNvSpPr/>
          <p:nvPr/>
        </p:nvSpPr>
        <p:spPr>
          <a:xfrm>
            <a:off x="102870" y="5271096"/>
            <a:ext cx="530352" cy="533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7</a:t>
            </a:r>
          </a:p>
        </p:txBody>
      </p:sp>
      <p:sp>
        <p:nvSpPr>
          <p:cNvPr id="23" name="Rectangle 22"/>
          <p:cNvSpPr/>
          <p:nvPr/>
        </p:nvSpPr>
        <p:spPr>
          <a:xfrm>
            <a:off x="102870" y="194310"/>
            <a:ext cx="11978640" cy="7962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p:cNvSpPr>
            <a:spLocks noGrp="1"/>
          </p:cNvSpPr>
          <p:nvPr>
            <p:ph type="title"/>
          </p:nvPr>
        </p:nvSpPr>
        <p:spPr>
          <a:xfrm>
            <a:off x="2697480" y="130090"/>
            <a:ext cx="8923782" cy="990600"/>
          </a:xfrm>
        </p:spPr>
        <p:txBody>
          <a:bodyPr>
            <a:noAutofit/>
          </a:bodyPr>
          <a:lstStyle/>
          <a:p>
            <a:r>
              <a:rPr lang="en-US" sz="3200" b="1" dirty="0" smtClean="0">
                <a:solidFill>
                  <a:schemeClr val="bg1"/>
                </a:solidFill>
              </a:rPr>
              <a:t>Key Steps in Performance Management</a:t>
            </a:r>
            <a:endParaRPr lang="en-US" sz="3200" b="1" dirty="0">
              <a:solidFill>
                <a:schemeClr val="bg1"/>
              </a:solidFill>
            </a:endParaRPr>
          </a:p>
        </p:txBody>
      </p:sp>
      <p:sp>
        <p:nvSpPr>
          <p:cNvPr id="27" name="Rectangle 26"/>
          <p:cNvSpPr/>
          <p:nvPr/>
        </p:nvSpPr>
        <p:spPr>
          <a:xfrm>
            <a:off x="102870" y="6039728"/>
            <a:ext cx="11978640" cy="1896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3"/>
          <a:stretch>
            <a:fillRect/>
          </a:stretch>
        </p:blipFill>
        <p:spPr>
          <a:xfrm>
            <a:off x="10727054" y="6434546"/>
            <a:ext cx="1219200" cy="368300"/>
          </a:xfrm>
          <a:prstGeom prst="rect">
            <a:avLst/>
          </a:prstGeom>
        </p:spPr>
      </p:pic>
    </p:spTree>
    <p:extLst>
      <p:ext uri="{BB962C8B-B14F-4D97-AF65-F5344CB8AC3E}">
        <p14:creationId xmlns:p14="http://schemas.microsoft.com/office/powerpoint/2010/main" val="129661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09951" y="2651124"/>
            <a:ext cx="10515600" cy="1325563"/>
          </a:xfrm>
        </p:spPr>
        <p:txBody>
          <a:bodyPr>
            <a:normAutofit/>
          </a:bodyPr>
          <a:lstStyle/>
          <a:p>
            <a:r>
              <a:rPr lang="en-US" sz="8800" b="1" dirty="0" smtClean="0"/>
              <a:t>Appendix</a:t>
            </a:r>
            <a:endParaRPr lang="en-US" sz="8800" b="1" dirty="0"/>
          </a:p>
        </p:txBody>
      </p:sp>
    </p:spTree>
    <p:extLst>
      <p:ext uri="{BB962C8B-B14F-4D97-AF65-F5344CB8AC3E}">
        <p14:creationId xmlns:p14="http://schemas.microsoft.com/office/powerpoint/2010/main" val="495645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46331"/>
          </a:xfrm>
          <a:prstGeom prst="rect">
            <a:avLst/>
          </a:prstGeom>
          <a:solidFill>
            <a:schemeClr val="tx2"/>
          </a:solidFill>
        </p:spPr>
        <p:txBody>
          <a:bodyPr wrap="square" rtlCol="0">
            <a:spAutoFit/>
          </a:bodyPr>
          <a:lstStyle/>
          <a:p>
            <a:pPr algn="ctr"/>
            <a:r>
              <a:rPr lang="en-US" sz="3600" dirty="0" smtClean="0">
                <a:solidFill>
                  <a:schemeClr val="bg1"/>
                </a:solidFill>
              </a:rPr>
              <a:t>Play #9: Communicate and share performance information</a:t>
            </a:r>
            <a:endParaRPr lang="en-US" sz="3600" dirty="0">
              <a:solidFill>
                <a:schemeClr val="bg1"/>
              </a:solidFill>
            </a:endParaRPr>
          </a:p>
        </p:txBody>
      </p:sp>
      <p:sp>
        <p:nvSpPr>
          <p:cNvPr id="3" name="TextBox 2"/>
          <p:cNvSpPr txBox="1"/>
          <p:nvPr/>
        </p:nvSpPr>
        <p:spPr>
          <a:xfrm>
            <a:off x="228600" y="888146"/>
            <a:ext cx="11734800" cy="3970318"/>
          </a:xfrm>
          <a:prstGeom prst="rect">
            <a:avLst/>
          </a:prstGeom>
          <a:noFill/>
        </p:spPr>
        <p:txBody>
          <a:bodyPr wrap="square" rtlCol="0">
            <a:spAutoFit/>
          </a:bodyPr>
          <a:lstStyle/>
          <a:p>
            <a:endParaRPr lang="en-US" sz="2800" dirty="0"/>
          </a:p>
          <a:p>
            <a:pPr marL="285750" indent="-285750">
              <a:buFont typeface="Wingdings" charset="2"/>
              <a:buChar char="ü"/>
            </a:pPr>
            <a:r>
              <a:rPr lang="en-US" sz="2800" dirty="0" smtClean="0"/>
              <a:t>Are our leaders able to see or learn of our progress easily and readily?</a:t>
            </a:r>
            <a:br>
              <a:rPr lang="en-US" sz="2800" dirty="0" smtClean="0"/>
            </a:br>
            <a:endParaRPr lang="en-US" sz="2800" dirty="0" smtClean="0"/>
          </a:p>
          <a:p>
            <a:pPr marL="285750" indent="-285750">
              <a:buFont typeface="Wingdings" charset="2"/>
              <a:buChar char="ü"/>
            </a:pPr>
            <a:r>
              <a:rPr lang="en-US" sz="2800" dirty="0" smtClean="0"/>
              <a:t>Are we able to ask each other for candid feedback about the performance of our program, initiative or organization?</a:t>
            </a:r>
            <a:br>
              <a:rPr lang="en-US" sz="2800" dirty="0" smtClean="0"/>
            </a:br>
            <a:endParaRPr lang="en-US" sz="2800" dirty="0" smtClean="0"/>
          </a:p>
          <a:p>
            <a:pPr marL="285750" indent="-285750">
              <a:buFont typeface="Wingdings" charset="2"/>
              <a:buChar char="ü"/>
            </a:pPr>
            <a:r>
              <a:rPr lang="en-US" sz="2800" b="1" dirty="0" smtClean="0"/>
              <a:t>Do we have a way of providing performance updates to our stakeholders?</a:t>
            </a:r>
          </a:p>
          <a:p>
            <a:pPr marL="285750" indent="-285750">
              <a:buFont typeface="Wingdings" charset="2"/>
              <a:buChar char="ü"/>
            </a:pPr>
            <a:endParaRPr lang="en-US" sz="2800" dirty="0" smtClean="0"/>
          </a:p>
          <a:p>
            <a:pPr marL="285750" indent="-285750">
              <a:buFont typeface="Wingdings" charset="2"/>
              <a:buChar char="ü"/>
            </a:pPr>
            <a:r>
              <a:rPr lang="en-US" sz="2800" dirty="0" smtClean="0"/>
              <a:t>Do we focus on sharing information internally as much as we do externally?</a:t>
            </a:r>
            <a:endParaRPr lang="en-US" sz="2800" dirty="0"/>
          </a:p>
        </p:txBody>
      </p:sp>
      <p:pic>
        <p:nvPicPr>
          <p:cNvPr id="4" name="Picture 3"/>
          <p:cNvPicPr>
            <a:picLocks noChangeAspect="1"/>
          </p:cNvPicPr>
          <p:nvPr/>
        </p:nvPicPr>
        <p:blipFill>
          <a:blip r:embed="rId2"/>
          <a:stretch>
            <a:fillRect/>
          </a:stretch>
        </p:blipFill>
        <p:spPr>
          <a:xfrm>
            <a:off x="10727054" y="6434546"/>
            <a:ext cx="1219200" cy="368300"/>
          </a:xfrm>
          <a:prstGeom prst="rect">
            <a:avLst/>
          </a:prstGeom>
        </p:spPr>
      </p:pic>
      <p:sp>
        <p:nvSpPr>
          <p:cNvPr id="5" name="TextBox 4"/>
          <p:cNvSpPr txBox="1"/>
          <p:nvPr/>
        </p:nvSpPr>
        <p:spPr>
          <a:xfrm>
            <a:off x="104775" y="6525847"/>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130405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acobsonm\AppData\Local\Microsoft\Windows\Temporary Internet Files\Content.Outlook\ZOCFYE3N\20161012_105235_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10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7224" y="1145859"/>
            <a:ext cx="11534776" cy="3970318"/>
          </a:xfrm>
          <a:prstGeom prst="rect">
            <a:avLst/>
          </a:prstGeom>
          <a:noFill/>
        </p:spPr>
        <p:txBody>
          <a:bodyPr wrap="square" rtlCol="0">
            <a:spAutoFit/>
          </a:bodyPr>
          <a:lstStyle/>
          <a:p>
            <a:endParaRPr lang="en-US" sz="2800" dirty="0"/>
          </a:p>
          <a:p>
            <a:pPr marL="285750" indent="-285750">
              <a:buFont typeface="Wingdings" charset="2"/>
              <a:buChar char="ü"/>
            </a:pPr>
            <a:r>
              <a:rPr lang="en-US" sz="2800" dirty="0" smtClean="0"/>
              <a:t>Do we have clear goals that we are trying to achieve?</a:t>
            </a:r>
            <a:br>
              <a:rPr lang="en-US" sz="2800" dirty="0" smtClean="0"/>
            </a:br>
            <a:endParaRPr lang="en-US" sz="2800" dirty="0" smtClean="0"/>
          </a:p>
          <a:p>
            <a:pPr marL="285750" indent="-285750">
              <a:buFont typeface="Wingdings" charset="2"/>
              <a:buChar char="ü"/>
            </a:pPr>
            <a:r>
              <a:rPr lang="en-US" sz="2800" dirty="0" smtClean="0"/>
              <a:t>Are goals too limited in number or are there too many to remember?</a:t>
            </a:r>
            <a:br>
              <a:rPr lang="en-US" sz="2800" dirty="0" smtClean="0"/>
            </a:br>
            <a:endParaRPr lang="en-US" sz="2800" dirty="0" smtClean="0"/>
          </a:p>
          <a:p>
            <a:pPr marL="285750" indent="-285750">
              <a:buFont typeface="Wingdings" charset="2"/>
              <a:buChar char="ü"/>
            </a:pPr>
            <a:r>
              <a:rPr lang="en-US" sz="2800" b="1" dirty="0" smtClean="0"/>
              <a:t>Can we easily show how we are achieving our goals?</a:t>
            </a:r>
            <a:r>
              <a:rPr lang="en-US" sz="2800" dirty="0" smtClean="0"/>
              <a:t/>
            </a:r>
            <a:br>
              <a:rPr lang="en-US" sz="2800" dirty="0" smtClean="0"/>
            </a:br>
            <a:endParaRPr lang="en-US" sz="2800" dirty="0" smtClean="0"/>
          </a:p>
          <a:p>
            <a:pPr marL="285750" indent="-285750">
              <a:buFont typeface="Wingdings" charset="2"/>
              <a:buChar char="ü"/>
            </a:pPr>
            <a:r>
              <a:rPr lang="en-US" sz="2800" dirty="0" smtClean="0"/>
              <a:t>Are there senior leaders who help us prioritize and who enforce our priorities?</a:t>
            </a:r>
            <a:endParaRPr lang="en-US" sz="2800" dirty="0"/>
          </a:p>
        </p:txBody>
      </p:sp>
      <p:sp>
        <p:nvSpPr>
          <p:cNvPr id="3" name="TextBox 2"/>
          <p:cNvSpPr txBox="1"/>
          <p:nvPr/>
        </p:nvSpPr>
        <p:spPr>
          <a:xfrm>
            <a:off x="0" y="131327"/>
            <a:ext cx="12192000" cy="800219"/>
          </a:xfrm>
          <a:prstGeom prst="rect">
            <a:avLst/>
          </a:prstGeom>
          <a:solidFill>
            <a:schemeClr val="tx2"/>
          </a:solidFill>
        </p:spPr>
        <p:txBody>
          <a:bodyPr wrap="square" rtlCol="0">
            <a:spAutoFit/>
          </a:bodyPr>
          <a:lstStyle/>
          <a:p>
            <a:pPr algn="ctr"/>
            <a:r>
              <a:rPr lang="en-US" sz="2800" dirty="0" smtClean="0">
                <a:solidFill>
                  <a:schemeClr val="bg1"/>
                </a:solidFill>
              </a:rPr>
              <a:t>Play #1: Make specific commitments with a focus on goal setting and prioritization</a:t>
            </a:r>
          </a:p>
          <a:p>
            <a:endParaRPr lang="en-US" dirty="0"/>
          </a:p>
        </p:txBody>
      </p:sp>
      <p:sp>
        <p:nvSpPr>
          <p:cNvPr id="4" name="TextBox 3"/>
          <p:cNvSpPr txBox="1"/>
          <p:nvPr/>
        </p:nvSpPr>
        <p:spPr>
          <a:xfrm>
            <a:off x="0" y="6468292"/>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pic>
        <p:nvPicPr>
          <p:cNvPr id="5" name="Picture 4"/>
          <p:cNvPicPr>
            <a:picLocks noChangeAspect="1"/>
          </p:cNvPicPr>
          <p:nvPr/>
        </p:nvPicPr>
        <p:blipFill>
          <a:blip r:embed="rId3"/>
          <a:stretch>
            <a:fillRect/>
          </a:stretch>
        </p:blipFill>
        <p:spPr>
          <a:xfrm>
            <a:off x="10727054" y="6434546"/>
            <a:ext cx="1219200" cy="368300"/>
          </a:xfrm>
          <a:prstGeom prst="rect">
            <a:avLst/>
          </a:prstGeom>
        </p:spPr>
      </p:pic>
    </p:spTree>
    <p:extLst>
      <p:ext uri="{BB962C8B-B14F-4D97-AF65-F5344CB8AC3E}">
        <p14:creationId xmlns:p14="http://schemas.microsoft.com/office/powerpoint/2010/main" val="4567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46331"/>
          </a:xfrm>
          <a:prstGeom prst="rect">
            <a:avLst/>
          </a:prstGeom>
          <a:solidFill>
            <a:schemeClr val="tx2"/>
          </a:solidFill>
        </p:spPr>
        <p:txBody>
          <a:bodyPr wrap="square" rtlCol="0">
            <a:spAutoFit/>
          </a:bodyPr>
          <a:lstStyle/>
          <a:p>
            <a:pPr algn="ctr"/>
            <a:r>
              <a:rPr lang="en-US" sz="3600" dirty="0" smtClean="0">
                <a:solidFill>
                  <a:schemeClr val="bg1"/>
                </a:solidFill>
              </a:rPr>
              <a:t>Play #10: Drive needed changes and improvement</a:t>
            </a:r>
            <a:endParaRPr lang="en-US" sz="3600" dirty="0">
              <a:solidFill>
                <a:schemeClr val="bg1"/>
              </a:solidFill>
            </a:endParaRPr>
          </a:p>
        </p:txBody>
      </p:sp>
      <p:sp>
        <p:nvSpPr>
          <p:cNvPr id="3" name="TextBox 2"/>
          <p:cNvSpPr txBox="1"/>
          <p:nvPr/>
        </p:nvSpPr>
        <p:spPr>
          <a:xfrm>
            <a:off x="228600" y="888146"/>
            <a:ext cx="11734800" cy="4401205"/>
          </a:xfrm>
          <a:prstGeom prst="rect">
            <a:avLst/>
          </a:prstGeom>
          <a:noFill/>
        </p:spPr>
        <p:txBody>
          <a:bodyPr wrap="square" rtlCol="0">
            <a:spAutoFit/>
          </a:bodyPr>
          <a:lstStyle/>
          <a:p>
            <a:endParaRPr lang="en-US" sz="2800" dirty="0"/>
          </a:p>
          <a:p>
            <a:pPr marL="285750" indent="-285750">
              <a:buFont typeface="Wingdings" charset="2"/>
              <a:buChar char="ü"/>
            </a:pPr>
            <a:r>
              <a:rPr lang="en-US" sz="2800" dirty="0" smtClean="0"/>
              <a:t>Do we have improvement tools or techniques that we can apply when needed?</a:t>
            </a:r>
            <a:br>
              <a:rPr lang="en-US" sz="2800" dirty="0" smtClean="0"/>
            </a:br>
            <a:endParaRPr lang="en-US" sz="2800" dirty="0" smtClean="0"/>
          </a:p>
          <a:p>
            <a:pPr marL="285750" indent="-285750">
              <a:buFont typeface="Wingdings" charset="2"/>
              <a:buChar char="ü"/>
            </a:pPr>
            <a:r>
              <a:rPr lang="en-US" sz="2800" dirty="0" smtClean="0"/>
              <a:t>Are we collaborating with improvement experts in our organization to tackle complex challenges?</a:t>
            </a:r>
            <a:br>
              <a:rPr lang="en-US" sz="2800" dirty="0" smtClean="0"/>
            </a:br>
            <a:endParaRPr lang="en-US" sz="2800" dirty="0" smtClean="0"/>
          </a:p>
          <a:p>
            <a:pPr marL="285750" indent="-285750">
              <a:buFont typeface="Wingdings" charset="2"/>
              <a:buChar char="ü"/>
            </a:pPr>
            <a:r>
              <a:rPr lang="en-US" sz="2800" b="1" dirty="0" smtClean="0"/>
              <a:t>Do we actually implement improvements? Do we track their impact?</a:t>
            </a:r>
          </a:p>
          <a:p>
            <a:pPr marL="285750" indent="-285750">
              <a:buFont typeface="Wingdings" charset="2"/>
              <a:buChar char="ü"/>
            </a:pPr>
            <a:endParaRPr lang="en-US" sz="2800" dirty="0" smtClean="0"/>
          </a:p>
          <a:p>
            <a:pPr marL="285750" indent="-285750">
              <a:buFont typeface="Wingdings" charset="2"/>
              <a:buChar char="ü"/>
            </a:pPr>
            <a:r>
              <a:rPr lang="en-US" sz="2800" dirty="0" smtClean="0"/>
              <a:t>Are we supported when we need to make necessary changes?</a:t>
            </a:r>
            <a:endParaRPr lang="en-US" sz="2800" dirty="0"/>
          </a:p>
        </p:txBody>
      </p:sp>
      <p:pic>
        <p:nvPicPr>
          <p:cNvPr id="4" name="Picture 3"/>
          <p:cNvPicPr>
            <a:picLocks noChangeAspect="1"/>
          </p:cNvPicPr>
          <p:nvPr/>
        </p:nvPicPr>
        <p:blipFill>
          <a:blip r:embed="rId2"/>
          <a:stretch>
            <a:fillRect/>
          </a:stretch>
        </p:blipFill>
        <p:spPr>
          <a:xfrm>
            <a:off x="10727054" y="6434546"/>
            <a:ext cx="1219200" cy="368300"/>
          </a:xfrm>
          <a:prstGeom prst="rect">
            <a:avLst/>
          </a:prstGeom>
        </p:spPr>
      </p:pic>
      <p:sp>
        <p:nvSpPr>
          <p:cNvPr id="5" name="TextBox 4"/>
          <p:cNvSpPr txBox="1"/>
          <p:nvPr/>
        </p:nvSpPr>
        <p:spPr>
          <a:xfrm>
            <a:off x="104775" y="6525847"/>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3322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67629" y="719668"/>
          <a:ext cx="11641873" cy="5893009"/>
        </p:xfrm>
        <a:graphic>
          <a:graphicData uri="http://schemas.openxmlformats.org/drawingml/2006/table">
            <a:tbl>
              <a:tblPr firstRow="1" bandRow="1">
                <a:tableStyleId>{5C22544A-7EE6-4342-B048-85BDC9FD1C3A}</a:tableStyleId>
              </a:tblPr>
              <a:tblGrid>
                <a:gridCol w="2647816"/>
                <a:gridCol w="8994057"/>
              </a:tblGrid>
              <a:tr h="429331">
                <a:tc>
                  <a:txBody>
                    <a:bodyPr/>
                    <a:lstStyle/>
                    <a:p>
                      <a:r>
                        <a:rPr lang="en-US" dirty="0" smtClean="0"/>
                        <a:t>Characteristic</a:t>
                      </a:r>
                      <a:endParaRPr lang="en-US" dirty="0"/>
                    </a:p>
                  </a:txBody>
                  <a:tcPr/>
                </a:tc>
                <a:tc>
                  <a:txBody>
                    <a:bodyPr/>
                    <a:lstStyle/>
                    <a:p>
                      <a:r>
                        <a:rPr lang="en-US" dirty="0" smtClean="0"/>
                        <a:t>Description</a:t>
                      </a:r>
                      <a:endParaRPr lang="en-US" dirty="0"/>
                    </a:p>
                  </a:txBody>
                  <a:tcPr/>
                </a:tc>
              </a:tr>
              <a:tr h="741037">
                <a:tc>
                  <a:txBody>
                    <a:bodyPr/>
                    <a:lstStyle/>
                    <a:p>
                      <a:r>
                        <a:rPr lang="en-US" dirty="0" smtClean="0">
                          <a:solidFill>
                            <a:schemeClr val="tx2"/>
                          </a:solidFill>
                        </a:rPr>
                        <a:t>Meaningful</a:t>
                      </a:r>
                      <a:endParaRPr lang="en-US" dirty="0">
                        <a:solidFill>
                          <a:schemeClr val="tx2"/>
                        </a:solidFill>
                      </a:endParaRPr>
                    </a:p>
                  </a:txBody>
                  <a:tcPr/>
                </a:tc>
                <a:tc>
                  <a:txBody>
                    <a:bodyPr/>
                    <a:lstStyle/>
                    <a:p>
                      <a:r>
                        <a:rPr lang="en-US" dirty="0" smtClean="0">
                          <a:solidFill>
                            <a:schemeClr val="tx2"/>
                          </a:solidFill>
                        </a:rPr>
                        <a:t>Reports tangible and significant accomplishments against objectives; useful for decision makers and other stakeholders</a:t>
                      </a:r>
                      <a:endParaRPr lang="en-US" dirty="0">
                        <a:solidFill>
                          <a:schemeClr val="tx2"/>
                        </a:solidFill>
                      </a:endParaRPr>
                    </a:p>
                  </a:txBody>
                  <a:tcPr/>
                </a:tc>
              </a:tr>
              <a:tr h="429331">
                <a:tc>
                  <a:txBody>
                    <a:bodyPr/>
                    <a:lstStyle/>
                    <a:p>
                      <a:r>
                        <a:rPr lang="en-US" dirty="0" smtClean="0">
                          <a:solidFill>
                            <a:schemeClr val="tx2"/>
                          </a:solidFill>
                        </a:rPr>
                        <a:t>Clear</a:t>
                      </a:r>
                      <a:endParaRPr lang="en-US" dirty="0">
                        <a:solidFill>
                          <a:schemeClr val="tx2"/>
                        </a:solidFill>
                      </a:endParaRPr>
                    </a:p>
                  </a:txBody>
                  <a:tcPr/>
                </a:tc>
                <a:tc>
                  <a:txBody>
                    <a:bodyPr/>
                    <a:lstStyle/>
                    <a:p>
                      <a:r>
                        <a:rPr lang="en-US" dirty="0" smtClean="0">
                          <a:solidFill>
                            <a:schemeClr val="tx2"/>
                          </a:solidFill>
                        </a:rPr>
                        <a:t>Easily understood by all; tells a compelling story</a:t>
                      </a:r>
                      <a:endParaRPr lang="en-US" dirty="0">
                        <a:solidFill>
                          <a:schemeClr val="tx2"/>
                        </a:solidFill>
                      </a:endParaRPr>
                    </a:p>
                  </a:txBody>
                  <a:tcPr/>
                </a:tc>
              </a:tr>
              <a:tr h="429331">
                <a:tc>
                  <a:txBody>
                    <a:bodyPr/>
                    <a:lstStyle/>
                    <a:p>
                      <a:r>
                        <a:rPr lang="en-US" dirty="0" smtClean="0">
                          <a:solidFill>
                            <a:schemeClr val="tx2"/>
                          </a:solidFill>
                        </a:rPr>
                        <a:t>Legitimate</a:t>
                      </a:r>
                      <a:endParaRPr lang="en-US" dirty="0">
                        <a:solidFill>
                          <a:schemeClr val="tx2"/>
                        </a:solidFill>
                      </a:endParaRPr>
                    </a:p>
                  </a:txBody>
                  <a:tcPr/>
                </a:tc>
                <a:tc>
                  <a:txBody>
                    <a:bodyPr/>
                    <a:lstStyle/>
                    <a:p>
                      <a:r>
                        <a:rPr lang="en-US" dirty="0" smtClean="0">
                          <a:solidFill>
                            <a:schemeClr val="tx2"/>
                          </a:solidFill>
                        </a:rPr>
                        <a:t>Accepted by those who must use it</a:t>
                      </a:r>
                      <a:endParaRPr lang="en-US" dirty="0">
                        <a:solidFill>
                          <a:schemeClr val="tx2"/>
                        </a:solidFill>
                      </a:endParaRPr>
                    </a:p>
                  </a:txBody>
                  <a:tcPr/>
                </a:tc>
              </a:tr>
              <a:tr h="429331">
                <a:tc>
                  <a:txBody>
                    <a:bodyPr/>
                    <a:lstStyle/>
                    <a:p>
                      <a:r>
                        <a:rPr lang="en-US" dirty="0" smtClean="0">
                          <a:solidFill>
                            <a:schemeClr val="tx2"/>
                          </a:solidFill>
                        </a:rPr>
                        <a:t>Consistent</a:t>
                      </a:r>
                      <a:endParaRPr lang="en-US" dirty="0">
                        <a:solidFill>
                          <a:schemeClr val="tx2"/>
                        </a:solidFill>
                      </a:endParaRPr>
                    </a:p>
                  </a:txBody>
                  <a:tcPr/>
                </a:tc>
                <a:tc>
                  <a:txBody>
                    <a:bodyPr/>
                    <a:lstStyle/>
                    <a:p>
                      <a:r>
                        <a:rPr lang="en-US" dirty="0" smtClean="0">
                          <a:solidFill>
                            <a:schemeClr val="tx2"/>
                          </a:solidFill>
                        </a:rPr>
                        <a:t>Clear definition</a:t>
                      </a:r>
                      <a:r>
                        <a:rPr lang="en-US" baseline="0" dirty="0" smtClean="0">
                          <a:solidFill>
                            <a:schemeClr val="tx2"/>
                          </a:solidFill>
                        </a:rPr>
                        <a:t> and </a:t>
                      </a:r>
                      <a:r>
                        <a:rPr lang="en-US" dirty="0" smtClean="0">
                          <a:solidFill>
                            <a:schemeClr val="tx2"/>
                          </a:solidFill>
                        </a:rPr>
                        <a:t>data collection methodology</a:t>
                      </a:r>
                      <a:endParaRPr lang="en-US" dirty="0">
                        <a:solidFill>
                          <a:schemeClr val="tx2"/>
                        </a:solidFill>
                      </a:endParaRPr>
                    </a:p>
                  </a:txBody>
                  <a:tcPr/>
                </a:tc>
              </a:tr>
              <a:tr h="429331">
                <a:tc>
                  <a:txBody>
                    <a:bodyPr/>
                    <a:lstStyle/>
                    <a:p>
                      <a:r>
                        <a:rPr lang="en-US" dirty="0" smtClean="0">
                          <a:solidFill>
                            <a:schemeClr val="tx2"/>
                          </a:solidFill>
                        </a:rPr>
                        <a:t>Reliable</a:t>
                      </a:r>
                      <a:endParaRPr lang="en-US" dirty="0">
                        <a:solidFill>
                          <a:schemeClr val="tx2"/>
                        </a:solidFill>
                      </a:endParaRPr>
                    </a:p>
                  </a:txBody>
                  <a:tcPr/>
                </a:tc>
                <a:tc>
                  <a:txBody>
                    <a:bodyPr/>
                    <a:lstStyle/>
                    <a:p>
                      <a:r>
                        <a:rPr lang="en-US" dirty="0" smtClean="0">
                          <a:solidFill>
                            <a:schemeClr val="tx2"/>
                          </a:solidFill>
                        </a:rPr>
                        <a:t>Captures what it intends to measure in an unbiased way</a:t>
                      </a:r>
                      <a:endParaRPr lang="en-US" dirty="0">
                        <a:solidFill>
                          <a:schemeClr val="tx2"/>
                        </a:solidFill>
                      </a:endParaRPr>
                    </a:p>
                  </a:txBody>
                  <a:tcPr/>
                </a:tc>
              </a:tr>
              <a:tr h="429331">
                <a:tc>
                  <a:txBody>
                    <a:bodyPr/>
                    <a:lstStyle/>
                    <a:p>
                      <a:r>
                        <a:rPr lang="en-US" dirty="0" smtClean="0">
                          <a:solidFill>
                            <a:schemeClr val="tx2"/>
                          </a:solidFill>
                        </a:rPr>
                        <a:t>Granular</a:t>
                      </a:r>
                      <a:endParaRPr lang="en-US" dirty="0">
                        <a:solidFill>
                          <a:schemeClr val="tx2"/>
                        </a:solidFill>
                      </a:endParaRPr>
                    </a:p>
                  </a:txBody>
                  <a:tcPr/>
                </a:tc>
                <a:tc>
                  <a:txBody>
                    <a:bodyPr/>
                    <a:lstStyle/>
                    <a:p>
                      <a:r>
                        <a:rPr lang="en-US" dirty="0" smtClean="0">
                          <a:solidFill>
                            <a:schemeClr val="tx2"/>
                          </a:solidFill>
                        </a:rPr>
                        <a:t>Able to detect shifts in performance in</a:t>
                      </a:r>
                      <a:r>
                        <a:rPr lang="en-US" baseline="0" dirty="0" smtClean="0">
                          <a:solidFill>
                            <a:schemeClr val="tx2"/>
                          </a:solidFill>
                        </a:rPr>
                        <a:t> an actionable way</a:t>
                      </a:r>
                      <a:endParaRPr lang="en-US" dirty="0">
                        <a:solidFill>
                          <a:schemeClr val="tx2"/>
                        </a:solidFill>
                      </a:endParaRPr>
                    </a:p>
                  </a:txBody>
                  <a:tcPr/>
                </a:tc>
              </a:tr>
              <a:tr h="429331">
                <a:tc>
                  <a:txBody>
                    <a:bodyPr/>
                    <a:lstStyle/>
                    <a:p>
                      <a:r>
                        <a:rPr lang="en-US" dirty="0" smtClean="0">
                          <a:solidFill>
                            <a:schemeClr val="tx2"/>
                          </a:solidFill>
                        </a:rPr>
                        <a:t>Relevant</a:t>
                      </a:r>
                      <a:endParaRPr lang="en-US" dirty="0">
                        <a:solidFill>
                          <a:schemeClr val="tx2"/>
                        </a:solidFill>
                      </a:endParaRPr>
                    </a:p>
                  </a:txBody>
                  <a:tcPr/>
                </a:tc>
                <a:tc>
                  <a:txBody>
                    <a:bodyPr/>
                    <a:lstStyle/>
                    <a:p>
                      <a:r>
                        <a:rPr lang="en-US" dirty="0" smtClean="0">
                          <a:solidFill>
                            <a:schemeClr val="tx2"/>
                          </a:solidFill>
                        </a:rPr>
                        <a:t>Avoids obsolescence</a:t>
                      </a:r>
                      <a:r>
                        <a:rPr lang="en-US" baseline="0" dirty="0" smtClean="0">
                          <a:solidFill>
                            <a:schemeClr val="tx2"/>
                          </a:solidFill>
                        </a:rPr>
                        <a:t>; sets a pattern or baseline of performance </a:t>
                      </a:r>
                      <a:endParaRPr lang="en-US" dirty="0">
                        <a:solidFill>
                          <a:schemeClr val="tx2"/>
                        </a:solidFill>
                      </a:endParaRPr>
                    </a:p>
                  </a:txBody>
                  <a:tcPr/>
                </a:tc>
              </a:tr>
              <a:tr h="429331">
                <a:tc>
                  <a:txBody>
                    <a:bodyPr/>
                    <a:lstStyle/>
                    <a:p>
                      <a:r>
                        <a:rPr lang="en-US" dirty="0" smtClean="0">
                          <a:solidFill>
                            <a:schemeClr val="tx2"/>
                          </a:solidFill>
                        </a:rPr>
                        <a:t>Technically Adequate</a:t>
                      </a:r>
                      <a:endParaRPr lang="en-US" dirty="0">
                        <a:solidFill>
                          <a:schemeClr val="tx2"/>
                        </a:solidFill>
                      </a:endParaRPr>
                    </a:p>
                  </a:txBody>
                  <a:tcPr/>
                </a:tc>
                <a:tc>
                  <a:txBody>
                    <a:bodyPr/>
                    <a:lstStyle/>
                    <a:p>
                      <a:r>
                        <a:rPr lang="en-US" dirty="0" smtClean="0">
                          <a:solidFill>
                            <a:schemeClr val="tx2"/>
                          </a:solidFill>
                        </a:rPr>
                        <a:t>Available</a:t>
                      </a:r>
                      <a:r>
                        <a:rPr lang="en-US" baseline="0" dirty="0" smtClean="0">
                          <a:solidFill>
                            <a:schemeClr val="tx2"/>
                          </a:solidFill>
                        </a:rPr>
                        <a:t> data is accurate, valid, and timely</a:t>
                      </a:r>
                      <a:endParaRPr lang="en-US" dirty="0">
                        <a:solidFill>
                          <a:schemeClr val="tx2"/>
                        </a:solidFill>
                      </a:endParaRPr>
                    </a:p>
                  </a:txBody>
                  <a:tcPr/>
                </a:tc>
              </a:tr>
              <a:tr h="429331">
                <a:tc>
                  <a:txBody>
                    <a:bodyPr/>
                    <a:lstStyle/>
                    <a:p>
                      <a:r>
                        <a:rPr lang="en-US" dirty="0" smtClean="0">
                          <a:solidFill>
                            <a:schemeClr val="tx2"/>
                          </a:solidFill>
                        </a:rPr>
                        <a:t>Responsible</a:t>
                      </a:r>
                      <a:endParaRPr lang="en-US" dirty="0">
                        <a:solidFill>
                          <a:schemeClr val="tx2"/>
                        </a:solidFill>
                      </a:endParaRPr>
                    </a:p>
                  </a:txBody>
                  <a:tcPr/>
                </a:tc>
                <a:tc>
                  <a:txBody>
                    <a:bodyPr/>
                    <a:lstStyle/>
                    <a:p>
                      <a:r>
                        <a:rPr lang="en-US" dirty="0" smtClean="0">
                          <a:solidFill>
                            <a:schemeClr val="tx2"/>
                          </a:solidFill>
                        </a:rPr>
                        <a:t>Does not drive unintended</a:t>
                      </a:r>
                      <a:r>
                        <a:rPr lang="en-US" baseline="0" dirty="0" smtClean="0">
                          <a:solidFill>
                            <a:schemeClr val="tx2"/>
                          </a:solidFill>
                        </a:rPr>
                        <a:t>, </a:t>
                      </a:r>
                      <a:r>
                        <a:rPr lang="en-US" dirty="0" smtClean="0">
                          <a:solidFill>
                            <a:schemeClr val="tx2"/>
                          </a:solidFill>
                        </a:rPr>
                        <a:t>undesirable consequences</a:t>
                      </a:r>
                      <a:r>
                        <a:rPr lang="en-US" baseline="0" dirty="0" smtClean="0">
                          <a:solidFill>
                            <a:schemeClr val="tx2"/>
                          </a:solidFill>
                        </a:rPr>
                        <a:t> or perverse incentives</a:t>
                      </a:r>
                      <a:endParaRPr lang="en-US" dirty="0">
                        <a:solidFill>
                          <a:schemeClr val="tx2"/>
                        </a:solidFill>
                      </a:endParaRPr>
                    </a:p>
                  </a:txBody>
                  <a:tcPr/>
                </a:tc>
              </a:tr>
              <a:tr h="429331">
                <a:tc>
                  <a:txBody>
                    <a:bodyPr/>
                    <a:lstStyle/>
                    <a:p>
                      <a:r>
                        <a:rPr lang="en-US" dirty="0" smtClean="0">
                          <a:solidFill>
                            <a:schemeClr val="tx2"/>
                          </a:solidFill>
                        </a:rPr>
                        <a:t>Actionable</a:t>
                      </a:r>
                      <a:endParaRPr lang="en-US" dirty="0">
                        <a:solidFill>
                          <a:schemeClr val="tx2"/>
                        </a:solidFill>
                      </a:endParaRPr>
                    </a:p>
                  </a:txBody>
                  <a:tcPr/>
                </a:tc>
                <a:tc>
                  <a:txBody>
                    <a:bodyPr/>
                    <a:lstStyle/>
                    <a:p>
                      <a:r>
                        <a:rPr lang="en-US" dirty="0" smtClean="0">
                          <a:solidFill>
                            <a:schemeClr val="tx2"/>
                          </a:solidFill>
                        </a:rPr>
                        <a:t>Can</a:t>
                      </a:r>
                      <a:r>
                        <a:rPr lang="en-US" baseline="0" dirty="0" smtClean="0">
                          <a:solidFill>
                            <a:schemeClr val="tx2"/>
                          </a:solidFill>
                        </a:rPr>
                        <a:t> be used to drive action and make decisions based off of the results of those actions</a:t>
                      </a:r>
                      <a:endParaRPr lang="en-US" dirty="0">
                        <a:solidFill>
                          <a:schemeClr val="tx2"/>
                        </a:solidFill>
                      </a:endParaRPr>
                    </a:p>
                  </a:txBody>
                  <a:tcPr/>
                </a:tc>
              </a:tr>
              <a:tr h="429331">
                <a:tc>
                  <a:txBody>
                    <a:bodyPr/>
                    <a:lstStyle/>
                    <a:p>
                      <a:r>
                        <a:rPr lang="en-US" dirty="0" smtClean="0">
                          <a:solidFill>
                            <a:schemeClr val="tx2"/>
                          </a:solidFill>
                        </a:rPr>
                        <a:t>Accountable</a:t>
                      </a:r>
                      <a:endParaRPr lang="en-US" dirty="0">
                        <a:solidFill>
                          <a:schemeClr val="tx2"/>
                        </a:solidFill>
                      </a:endParaRPr>
                    </a:p>
                  </a:txBody>
                  <a:tcPr/>
                </a:tc>
                <a:tc>
                  <a:txBody>
                    <a:bodyPr/>
                    <a:lstStyle/>
                    <a:p>
                      <a:r>
                        <a:rPr lang="en-US" baseline="0" dirty="0" smtClean="0">
                          <a:solidFill>
                            <a:schemeClr val="tx2"/>
                          </a:solidFill>
                        </a:rPr>
                        <a:t>Promotes ownership and leadership</a:t>
                      </a:r>
                      <a:endParaRPr lang="en-US" dirty="0">
                        <a:solidFill>
                          <a:schemeClr val="tx2"/>
                        </a:solidFill>
                      </a:endParaRPr>
                    </a:p>
                  </a:txBody>
                  <a:tcPr/>
                </a:tc>
              </a:tr>
              <a:tr h="429331">
                <a:tc>
                  <a:txBody>
                    <a:bodyPr/>
                    <a:lstStyle/>
                    <a:p>
                      <a:r>
                        <a:rPr lang="en-US" dirty="0" smtClean="0">
                          <a:solidFill>
                            <a:schemeClr val="tx2"/>
                          </a:solidFill>
                        </a:rPr>
                        <a:t>Feasible</a:t>
                      </a:r>
                      <a:endParaRPr lang="en-US" dirty="0">
                        <a:solidFill>
                          <a:schemeClr val="tx2"/>
                        </a:solidFill>
                      </a:endParaRPr>
                    </a:p>
                  </a:txBody>
                  <a:tcPr/>
                </a:tc>
                <a:tc>
                  <a:txBody>
                    <a:bodyPr/>
                    <a:lstStyle/>
                    <a:p>
                      <a:r>
                        <a:rPr lang="en-US" dirty="0" smtClean="0">
                          <a:solidFill>
                            <a:schemeClr val="tx2"/>
                          </a:solidFill>
                        </a:rPr>
                        <a:t>Data is</a:t>
                      </a:r>
                      <a:r>
                        <a:rPr lang="en-US" baseline="0" dirty="0" smtClean="0">
                          <a:solidFill>
                            <a:schemeClr val="tx2"/>
                          </a:solidFill>
                        </a:rPr>
                        <a:t> accessible at a cost that makes good business sense</a:t>
                      </a:r>
                      <a:endParaRPr lang="en-US" dirty="0">
                        <a:solidFill>
                          <a:schemeClr val="tx2"/>
                        </a:solidFill>
                      </a:endParaRPr>
                    </a:p>
                  </a:txBody>
                  <a:tcPr/>
                </a:tc>
              </a:tr>
            </a:tbl>
          </a:graphicData>
        </a:graphic>
      </p:graphicFrame>
      <p:sp>
        <p:nvSpPr>
          <p:cNvPr id="4" name="Rectangle 3"/>
          <p:cNvSpPr/>
          <p:nvPr/>
        </p:nvSpPr>
        <p:spPr>
          <a:xfrm>
            <a:off x="267629" y="122663"/>
            <a:ext cx="11641873" cy="5189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t>What are the key characteristics of a good measure?</a:t>
            </a:r>
            <a:endParaRPr lang="en-US" sz="2800" dirty="0"/>
          </a:p>
        </p:txBody>
      </p:sp>
      <p:sp>
        <p:nvSpPr>
          <p:cNvPr id="5" name="TextBox 4"/>
          <p:cNvSpPr txBox="1"/>
          <p:nvPr/>
        </p:nvSpPr>
        <p:spPr>
          <a:xfrm>
            <a:off x="0" y="6553873"/>
            <a:ext cx="3248924" cy="307777"/>
          </a:xfrm>
          <a:prstGeom prst="rect">
            <a:avLst/>
          </a:prstGeom>
          <a:noFill/>
        </p:spPr>
        <p:txBody>
          <a:bodyPr wrap="square" rtlCol="0">
            <a:spAutoFit/>
          </a:bodyPr>
          <a:lstStyle/>
          <a:p>
            <a:r>
              <a:rPr lang="en-US" sz="1400" dirty="0" smtClean="0"/>
              <a:t>Source: Performance Institute</a:t>
            </a:r>
            <a:endParaRPr lang="en-US" sz="1400" dirty="0"/>
          </a:p>
        </p:txBody>
      </p:sp>
      <p:pic>
        <p:nvPicPr>
          <p:cNvPr id="6" name="Picture 5"/>
          <p:cNvPicPr>
            <a:picLocks noChangeAspect="1"/>
          </p:cNvPicPr>
          <p:nvPr/>
        </p:nvPicPr>
        <p:blipFill>
          <a:blip r:embed="rId2"/>
          <a:stretch>
            <a:fillRect/>
          </a:stretch>
        </p:blipFill>
        <p:spPr>
          <a:xfrm>
            <a:off x="10727054" y="6434546"/>
            <a:ext cx="1219200" cy="368300"/>
          </a:xfrm>
          <a:prstGeom prst="rect">
            <a:avLst/>
          </a:prstGeom>
        </p:spPr>
      </p:pic>
    </p:spTree>
    <p:extLst>
      <p:ext uri="{BB962C8B-B14F-4D97-AF65-F5344CB8AC3E}">
        <p14:creationId xmlns:p14="http://schemas.microsoft.com/office/powerpoint/2010/main" val="68848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43372" y="368660"/>
          <a:ext cx="11593289" cy="5976665"/>
        </p:xfrm>
        <a:graphic>
          <a:graphicData uri="http://schemas.openxmlformats.org/drawingml/2006/table">
            <a:tbl>
              <a:tblPr firstRow="1" bandRow="1">
                <a:tableStyleId>{073A0DAA-6AF3-43AB-8588-CEC1D06C72B9}</a:tableStyleId>
              </a:tblPr>
              <a:tblGrid>
                <a:gridCol w="2323084"/>
                <a:gridCol w="9270205"/>
              </a:tblGrid>
              <a:tr h="522133">
                <a:tc>
                  <a:txBody>
                    <a:bodyPr/>
                    <a:lstStyle/>
                    <a:p>
                      <a:pPr algn="ctr"/>
                      <a:r>
                        <a:rPr lang="en-US" sz="2000" dirty="0" smtClean="0"/>
                        <a:t>Building</a:t>
                      </a:r>
                      <a:r>
                        <a:rPr lang="en-US" sz="2000" baseline="0" dirty="0" smtClean="0"/>
                        <a:t> Block</a:t>
                      </a:r>
                      <a:endParaRPr lang="en-US" sz="2000" dirty="0"/>
                    </a:p>
                  </a:txBody>
                  <a:tcPr/>
                </a:tc>
                <a:tc>
                  <a:txBody>
                    <a:bodyPr/>
                    <a:lstStyle/>
                    <a:p>
                      <a:pPr algn="ctr"/>
                      <a:r>
                        <a:rPr lang="en-US" sz="2000" dirty="0" smtClean="0"/>
                        <a:t>So what?</a:t>
                      </a:r>
                      <a:endParaRPr lang="en-US" sz="2000" dirty="0"/>
                    </a:p>
                  </a:txBody>
                  <a:tcPr/>
                </a:tc>
              </a:tr>
              <a:tr h="607496">
                <a:tc>
                  <a:txBody>
                    <a:bodyPr/>
                    <a:lstStyle/>
                    <a:p>
                      <a:r>
                        <a:rPr lang="en-US" sz="1600" b="1" dirty="0" smtClean="0"/>
                        <a:t>Leadership &amp; Culture</a:t>
                      </a:r>
                      <a:endParaRPr lang="en-US" sz="1600" b="1" dirty="0"/>
                    </a:p>
                  </a:txBody>
                  <a:tcPr/>
                </a:tc>
                <a:tc>
                  <a:txBody>
                    <a:bodyPr/>
                    <a:lstStyle/>
                    <a:p>
                      <a:r>
                        <a:rPr lang="en-US" sz="1600" baseline="0" dirty="0" smtClean="0"/>
                        <a:t>Management by performance data; breaking down silos; fostering a sense of shared accountability and team building; establishing feedback loops (internal/external); learning measures</a:t>
                      </a:r>
                      <a:endParaRPr lang="en-US" sz="1600" dirty="0"/>
                    </a:p>
                  </a:txBody>
                  <a:tcPr/>
                </a:tc>
              </a:tr>
              <a:tr h="607496">
                <a:tc>
                  <a:txBody>
                    <a:bodyPr/>
                    <a:lstStyle/>
                    <a:p>
                      <a:r>
                        <a:rPr lang="en-US" sz="1600" b="1" dirty="0" smtClean="0"/>
                        <a:t>Strategy</a:t>
                      </a:r>
                      <a:endParaRPr lang="en-US" sz="1600" b="1" dirty="0"/>
                    </a:p>
                  </a:txBody>
                  <a:tcPr/>
                </a:tc>
                <a:tc>
                  <a:txBody>
                    <a:bodyPr/>
                    <a:lstStyle/>
                    <a:p>
                      <a:r>
                        <a:rPr lang="en-US" sz="1600" dirty="0" smtClean="0"/>
                        <a:t>Strategic goals that align</a:t>
                      </a:r>
                      <a:r>
                        <a:rPr lang="en-US" sz="1600" baseline="0" dirty="0" smtClean="0"/>
                        <a:t> to mission; objectives that align to outcomes; performance goals that align to operations; measures that go beyond compliance and are used to manage</a:t>
                      </a:r>
                      <a:endParaRPr lang="en-US" sz="1600" dirty="0"/>
                    </a:p>
                  </a:txBody>
                  <a:tcPr/>
                </a:tc>
              </a:tr>
              <a:tr h="607496">
                <a:tc>
                  <a:txBody>
                    <a:bodyPr/>
                    <a:lstStyle/>
                    <a:p>
                      <a:r>
                        <a:rPr lang="en-US" sz="1600" b="1" dirty="0" smtClean="0"/>
                        <a:t>Data &amp; Evidence</a:t>
                      </a:r>
                      <a:endParaRPr lang="en-US" sz="1600" b="1" dirty="0"/>
                    </a:p>
                  </a:txBody>
                  <a:tcPr/>
                </a:tc>
                <a:tc>
                  <a:txBody>
                    <a:bodyPr/>
                    <a:lstStyle/>
                    <a:p>
                      <a:r>
                        <a:rPr lang="en-US" sz="1600" dirty="0" smtClean="0"/>
                        <a:t>Multiple sources;</a:t>
                      </a:r>
                      <a:r>
                        <a:rPr lang="en-US" sz="1600" baseline="0" dirty="0" smtClean="0"/>
                        <a:t> reports, evaluations, models, voice of the customer; illuminates opportunities; put into practice and used for decision making; incorporate evaluation and behavioral science</a:t>
                      </a:r>
                      <a:endParaRPr lang="en-US" sz="1600" dirty="0"/>
                    </a:p>
                  </a:txBody>
                  <a:tcPr/>
                </a:tc>
              </a:tr>
              <a:tr h="351709">
                <a:tc>
                  <a:txBody>
                    <a:bodyPr/>
                    <a:lstStyle/>
                    <a:p>
                      <a:r>
                        <a:rPr lang="en-US" sz="1600" b="1" dirty="0" smtClean="0"/>
                        <a:t>Capability &amp; Capacity</a:t>
                      </a:r>
                      <a:endParaRPr lang="en-US" sz="1600" b="1" dirty="0"/>
                    </a:p>
                  </a:txBody>
                  <a:tcPr/>
                </a:tc>
                <a:tc>
                  <a:txBody>
                    <a:bodyPr/>
                    <a:lstStyle/>
                    <a:p>
                      <a:r>
                        <a:rPr lang="en-US" sz="1600" dirty="0" smtClean="0"/>
                        <a:t>Focus on capacity</a:t>
                      </a:r>
                      <a:r>
                        <a:rPr lang="en-US" sz="1600" baseline="0" dirty="0" smtClean="0"/>
                        <a:t> building and closing skill gaps; rotate high performers; bring in other </a:t>
                      </a:r>
                      <a:r>
                        <a:rPr lang="en-US" sz="1600" baseline="0" dirty="0" err="1" smtClean="0"/>
                        <a:t>rockstars</a:t>
                      </a:r>
                      <a:endParaRPr lang="en-US" sz="1600" dirty="0"/>
                    </a:p>
                  </a:txBody>
                  <a:tcPr/>
                </a:tc>
              </a:tr>
              <a:tr h="696399">
                <a:tc>
                  <a:txBody>
                    <a:bodyPr/>
                    <a:lstStyle/>
                    <a:p>
                      <a:r>
                        <a:rPr lang="en-US" sz="1600" b="1" dirty="0" smtClean="0"/>
                        <a:t>Collaboration</a:t>
                      </a:r>
                      <a:endParaRPr lang="en-US" sz="1600" b="1" dirty="0"/>
                    </a:p>
                  </a:txBody>
                  <a:tcPr/>
                </a:tc>
                <a:tc>
                  <a:txBody>
                    <a:bodyPr/>
                    <a:lstStyle/>
                    <a:p>
                      <a:r>
                        <a:rPr lang="en-US" sz="1600" dirty="0" smtClean="0"/>
                        <a:t>Break</a:t>
                      </a:r>
                      <a:r>
                        <a:rPr lang="en-US" sz="1600" baseline="0" dirty="0" smtClean="0"/>
                        <a:t> down silos; identify where you can accomplish more collectively than you can individually; develop cross-organizational mission and management goals that drive progress towards shared priorities </a:t>
                      </a:r>
                      <a:endParaRPr lang="en-US" sz="1600" dirty="0"/>
                    </a:p>
                  </a:txBody>
                  <a:tcPr/>
                </a:tc>
              </a:tr>
              <a:tr h="863284">
                <a:tc>
                  <a:txBody>
                    <a:bodyPr/>
                    <a:lstStyle/>
                    <a:p>
                      <a:r>
                        <a:rPr lang="en-US" sz="1600" b="1" dirty="0" smtClean="0"/>
                        <a:t>Process</a:t>
                      </a:r>
                      <a:endParaRPr lang="en-US" sz="1600" b="1" dirty="0"/>
                    </a:p>
                  </a:txBody>
                  <a:tcPr/>
                </a:tc>
                <a:tc>
                  <a:txBody>
                    <a:bodyPr/>
                    <a:lstStyle/>
                    <a:p>
                      <a:r>
                        <a:rPr lang="en-US" sz="1600" dirty="0" smtClean="0"/>
                        <a:t>Understand what</a:t>
                      </a:r>
                      <a:r>
                        <a:rPr lang="en-US" sz="1600" baseline="0" dirty="0" smtClean="0"/>
                        <a:t> makes sense and what doesn’t – scale and fix; get rid of CYA-focused policies; undo backlogs, bottlenecks, batching; eliminate waste, then eliminate some more; quantify work as tangible things – widgets and/or services</a:t>
                      </a:r>
                      <a:endParaRPr lang="en-US" sz="1600" dirty="0"/>
                    </a:p>
                  </a:txBody>
                  <a:tcPr/>
                </a:tc>
              </a:tr>
              <a:tr h="607496">
                <a:tc>
                  <a:txBody>
                    <a:bodyPr/>
                    <a:lstStyle/>
                    <a:p>
                      <a:r>
                        <a:rPr lang="en-US" sz="1600" b="1" dirty="0" smtClean="0"/>
                        <a:t>Technology</a:t>
                      </a:r>
                      <a:endParaRPr lang="en-US" sz="1600" b="1" dirty="0"/>
                    </a:p>
                  </a:txBody>
                  <a:tcPr/>
                </a:tc>
                <a:tc>
                  <a:txBody>
                    <a:bodyPr/>
                    <a:lstStyle/>
                    <a:p>
                      <a:r>
                        <a:rPr lang="en-US" sz="1600" dirty="0" smtClean="0"/>
                        <a:t>Only use once previous step</a:t>
                      </a:r>
                      <a:r>
                        <a:rPr lang="en-US" sz="1600" baseline="0" dirty="0" smtClean="0"/>
                        <a:t> is completed; amazing technology on top of bad process produces worse results; use technology as a game changer for any PM approach; use for management and engagement</a:t>
                      </a:r>
                      <a:endParaRPr lang="en-US" sz="1600" dirty="0"/>
                    </a:p>
                  </a:txBody>
                  <a:tcPr/>
                </a:tc>
              </a:tr>
              <a:tr h="696399">
                <a:tc>
                  <a:txBody>
                    <a:bodyPr/>
                    <a:lstStyle/>
                    <a:p>
                      <a:r>
                        <a:rPr lang="en-US" sz="1600" b="1" dirty="0" smtClean="0"/>
                        <a:t>Innovation</a:t>
                      </a:r>
                      <a:endParaRPr lang="en-US" sz="1600" b="1" dirty="0"/>
                    </a:p>
                  </a:txBody>
                  <a:tcPr/>
                </a:tc>
                <a:tc>
                  <a:txBody>
                    <a:bodyPr/>
                    <a:lstStyle/>
                    <a:p>
                      <a:r>
                        <a:rPr lang="en-US" sz="1600" dirty="0" smtClean="0"/>
                        <a:t>There is no reason to make better, faster, cheaper that which should not be made at</a:t>
                      </a:r>
                      <a:r>
                        <a:rPr lang="en-US" sz="1600" baseline="0" dirty="0" smtClean="0"/>
                        <a:t> all; pressure test what you’re doing; ensure you’re producing the right widgets/services before improving</a:t>
                      </a:r>
                      <a:endParaRPr lang="en-US" sz="1600" dirty="0"/>
                    </a:p>
                  </a:txBody>
                  <a:tcPr/>
                </a:tc>
              </a:tr>
              <a:tr h="416757">
                <a:tc>
                  <a:txBody>
                    <a:bodyPr/>
                    <a:lstStyle/>
                    <a:p>
                      <a:r>
                        <a:rPr lang="en-US" sz="1600" b="1" dirty="0" smtClean="0"/>
                        <a:t>Interactive</a:t>
                      </a:r>
                      <a:r>
                        <a:rPr lang="en-US" sz="1600" b="1" baseline="0" dirty="0" smtClean="0"/>
                        <a:t> </a:t>
                      </a:r>
                      <a:r>
                        <a:rPr lang="en-US" sz="1600" b="1" dirty="0" smtClean="0"/>
                        <a:t>Storytelling</a:t>
                      </a:r>
                      <a:endParaRPr lang="en-US" sz="1600" b="1" dirty="0"/>
                    </a:p>
                  </a:txBody>
                  <a:tcPr/>
                </a:tc>
                <a:tc>
                  <a:txBody>
                    <a:bodyPr/>
                    <a:lstStyle/>
                    <a:p>
                      <a:r>
                        <a:rPr lang="en-US" sz="1600" dirty="0" smtClean="0"/>
                        <a:t>Wrap narrative around data to communicate</a:t>
                      </a:r>
                      <a:r>
                        <a:rPr lang="en-US" sz="1600" baseline="0" dirty="0" smtClean="0"/>
                        <a:t> in new, interactive, and compelling ways</a:t>
                      </a:r>
                      <a:endParaRPr lang="en-US" sz="1600" dirty="0"/>
                    </a:p>
                  </a:txBody>
                  <a:tcPr/>
                </a:tc>
              </a:tr>
            </a:tbl>
          </a:graphicData>
        </a:graphic>
      </p:graphicFrame>
      <p:pic>
        <p:nvPicPr>
          <p:cNvPr id="3" name="Picture 2"/>
          <p:cNvPicPr>
            <a:picLocks noChangeAspect="1"/>
          </p:cNvPicPr>
          <p:nvPr/>
        </p:nvPicPr>
        <p:blipFill>
          <a:blip r:embed="rId3"/>
          <a:stretch>
            <a:fillRect/>
          </a:stretch>
        </p:blipFill>
        <p:spPr>
          <a:xfrm>
            <a:off x="10664190" y="6422795"/>
            <a:ext cx="1219200" cy="368300"/>
          </a:xfrm>
          <a:prstGeom prst="rect">
            <a:avLst/>
          </a:prstGeom>
        </p:spPr>
      </p:pic>
    </p:spTree>
    <p:extLst>
      <p:ext uri="{BB962C8B-B14F-4D97-AF65-F5344CB8AC3E}">
        <p14:creationId xmlns:p14="http://schemas.microsoft.com/office/powerpoint/2010/main" val="205957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8474076" y="2520951"/>
            <a:ext cx="1096963" cy="1903413"/>
          </a:xfrm>
          <a:prstGeom prst="rect">
            <a:avLst/>
          </a:prstGeom>
          <a:solidFill>
            <a:srgbClr val="FFFFFF"/>
          </a:solidFill>
          <a:ln w="9525">
            <a:solidFill>
              <a:schemeClr val="accent2"/>
            </a:solidFill>
            <a:miter lim="800000"/>
            <a:headEnd/>
            <a:tailEnd/>
          </a:ln>
          <a:effectLst>
            <a:outerShdw blurRad="63500" dist="38099" dir="2700000" algn="ctr" rotWithShape="0">
              <a:schemeClr val="accent2">
                <a:alpha val="74998"/>
              </a:schemeClr>
            </a:outerShdw>
          </a:effectLst>
        </p:spPr>
        <p:txBody>
          <a:bodyPr lIns="91430" tIns="45716" rIns="91430" bIns="45716"/>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eaLnBrk="1" hangingPunct="1">
              <a:lnSpc>
                <a:spcPct val="80000"/>
              </a:lnSpc>
              <a:spcBef>
                <a:spcPct val="25000"/>
              </a:spcBef>
              <a:buClr>
                <a:srgbClr val="CC6600"/>
              </a:buClr>
            </a:pPr>
            <a:r>
              <a:rPr lang="en-US" altLang="en-US" sz="1400" u="none" dirty="0">
                <a:solidFill>
                  <a:srgbClr val="003366"/>
                </a:solidFill>
                <a:latin typeface="Arial" charset="0"/>
              </a:rPr>
              <a:t>Inter-mediate</a:t>
            </a:r>
          </a:p>
          <a:p>
            <a:pPr marL="171450" indent="-171450" eaLnBrk="1" hangingPunct="1">
              <a:lnSpc>
                <a:spcPct val="80000"/>
              </a:lnSpc>
              <a:spcBef>
                <a:spcPct val="25000"/>
              </a:spcBef>
              <a:buClr>
                <a:srgbClr val="CC6600"/>
              </a:buClr>
              <a:buFont typeface="Arial" charset="0"/>
              <a:buChar char="•"/>
            </a:pPr>
            <a:r>
              <a:rPr lang="en-US" altLang="en-US" sz="1200" b="0" u="none" dirty="0" smtClean="0">
                <a:solidFill>
                  <a:srgbClr val="003366"/>
                </a:solidFill>
                <a:latin typeface="Arial" charset="0"/>
              </a:rPr>
              <a:t>Increase the # of firms exporting to more than one country</a:t>
            </a:r>
          </a:p>
          <a:p>
            <a:pPr eaLnBrk="1" hangingPunct="1">
              <a:lnSpc>
                <a:spcPct val="80000"/>
              </a:lnSpc>
              <a:spcBef>
                <a:spcPct val="25000"/>
              </a:spcBef>
              <a:buClr>
                <a:srgbClr val="CC6600"/>
              </a:buClr>
            </a:pPr>
            <a:endParaRPr lang="en-US" altLang="en-US" sz="1200" b="0" u="none" dirty="0">
              <a:solidFill>
                <a:srgbClr val="003366"/>
              </a:solidFill>
              <a:latin typeface="Arial" charset="0"/>
            </a:endParaRPr>
          </a:p>
          <a:p>
            <a:pPr eaLnBrk="1" hangingPunct="1">
              <a:lnSpc>
                <a:spcPct val="80000"/>
              </a:lnSpc>
              <a:spcBef>
                <a:spcPct val="25000"/>
              </a:spcBef>
              <a:buClr>
                <a:srgbClr val="CC6600"/>
              </a:buClr>
            </a:pPr>
            <a:r>
              <a:rPr lang="en-US" altLang="en-US" sz="1200" b="0" u="none" dirty="0">
                <a:solidFill>
                  <a:srgbClr val="003366"/>
                </a:solidFill>
                <a:latin typeface="Arial" charset="0"/>
              </a:rPr>
              <a:t>  </a:t>
            </a:r>
            <a:r>
              <a:rPr lang="en-US" altLang="en-US" sz="1200" b="0" u="none" dirty="0">
                <a:solidFill>
                  <a:srgbClr val="FF0000"/>
                </a:solidFill>
                <a:latin typeface="Arial" charset="0"/>
              </a:rPr>
              <a:t> </a:t>
            </a:r>
            <a:r>
              <a:rPr lang="en-US" altLang="en-US" sz="1200" u="none" dirty="0">
                <a:solidFill>
                  <a:srgbClr val="FF0000"/>
                </a:solidFill>
                <a:latin typeface="Arial" charset="0"/>
              </a:rPr>
              <a:t>Behavior </a:t>
            </a:r>
            <a:r>
              <a:rPr lang="en-US" altLang="en-US" sz="1200" b="0" u="none" dirty="0">
                <a:solidFill>
                  <a:srgbClr val="FF0000"/>
                </a:solidFill>
                <a:latin typeface="Arial" charset="0"/>
              </a:rPr>
              <a:t>   </a:t>
            </a:r>
            <a:r>
              <a:rPr lang="en-US" altLang="en-US" sz="1200" b="0" u="none" dirty="0">
                <a:solidFill>
                  <a:srgbClr val="003366"/>
                </a:solidFill>
                <a:latin typeface="Arial" charset="0"/>
              </a:rPr>
              <a:t>       </a:t>
            </a:r>
          </a:p>
          <a:p>
            <a:pPr eaLnBrk="1" hangingPunct="1"/>
            <a:endParaRPr lang="en-US" altLang="en-US" sz="1200" dirty="0">
              <a:latin typeface="Arial" charset="0"/>
            </a:endParaRPr>
          </a:p>
        </p:txBody>
      </p:sp>
      <p:sp>
        <p:nvSpPr>
          <p:cNvPr id="3076" name="Rectangle 4"/>
          <p:cNvSpPr>
            <a:spLocks noChangeArrowheads="1"/>
          </p:cNvSpPr>
          <p:nvPr/>
        </p:nvSpPr>
        <p:spPr bwMode="auto">
          <a:xfrm>
            <a:off x="5776914" y="2519364"/>
            <a:ext cx="1279525" cy="1895475"/>
          </a:xfrm>
          <a:prstGeom prst="rect">
            <a:avLst/>
          </a:prstGeom>
          <a:solidFill>
            <a:srgbClr val="FFFFFF"/>
          </a:solidFill>
          <a:ln w="9525">
            <a:solidFill>
              <a:schemeClr val="accent2"/>
            </a:solidFill>
            <a:miter lim="800000"/>
            <a:headEnd/>
            <a:tailEnd/>
          </a:ln>
          <a:effectLst>
            <a:outerShdw blurRad="63500" dist="38099" dir="2700000" algn="ctr" rotWithShape="0">
              <a:schemeClr val="accent2">
                <a:alpha val="74998"/>
              </a:schemeClr>
            </a:outerShdw>
          </a:effectLst>
        </p:spPr>
        <p:txBody>
          <a:bodyPr lIns="91430" tIns="45716" rIns="91430" bIns="45716"/>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eaLnBrk="1" hangingPunct="1">
              <a:lnSpc>
                <a:spcPct val="80000"/>
              </a:lnSpc>
              <a:spcBef>
                <a:spcPct val="50000"/>
              </a:spcBef>
              <a:spcAft>
                <a:spcPct val="25000"/>
              </a:spcAft>
              <a:buClr>
                <a:srgbClr val="CC6600"/>
              </a:buClr>
              <a:buFont typeface="Wingdings" charset="2"/>
              <a:buNone/>
            </a:pPr>
            <a:r>
              <a:rPr lang="en-US" altLang="en-US" sz="1400" u="none" dirty="0">
                <a:solidFill>
                  <a:srgbClr val="003366"/>
                </a:solidFill>
                <a:latin typeface="Arial" charset="0"/>
              </a:rPr>
              <a:t>Customer</a:t>
            </a:r>
          </a:p>
          <a:p>
            <a:pPr marL="171450" indent="-171450" eaLnBrk="1" hangingPunct="1">
              <a:lnSpc>
                <a:spcPct val="80000"/>
              </a:lnSpc>
              <a:spcBef>
                <a:spcPct val="50000"/>
              </a:spcBef>
              <a:spcAft>
                <a:spcPct val="25000"/>
              </a:spcAft>
              <a:buClr>
                <a:srgbClr val="CC6600"/>
              </a:buClr>
              <a:buFont typeface="Arial" charset="0"/>
              <a:buChar char="•"/>
            </a:pPr>
            <a:r>
              <a:rPr lang="en-US" altLang="en-US" sz="1200" b="0" u="none" dirty="0" smtClean="0">
                <a:solidFill>
                  <a:srgbClr val="003366"/>
                </a:solidFill>
                <a:latin typeface="Arial" charset="0"/>
              </a:rPr>
              <a:t>% of exporters satisfied with the information they received</a:t>
            </a:r>
          </a:p>
          <a:p>
            <a:pPr marL="171450" indent="-171450" eaLnBrk="1" hangingPunct="1">
              <a:buFont typeface="Arial" charset="0"/>
              <a:buChar char="•"/>
            </a:pPr>
            <a:r>
              <a:rPr lang="en-US" altLang="en-US" sz="1200" b="0" u="none" dirty="0" smtClean="0">
                <a:solidFill>
                  <a:schemeClr val="tx2"/>
                </a:solidFill>
                <a:latin typeface="Arial" charset="0"/>
              </a:rPr>
              <a:t># of businesses assisted</a:t>
            </a:r>
            <a:endParaRPr lang="en-US" altLang="en-US" sz="1200" b="0" u="none" dirty="0">
              <a:solidFill>
                <a:schemeClr val="tx2"/>
              </a:solidFill>
              <a:latin typeface="Arial" charset="0"/>
            </a:endParaRPr>
          </a:p>
        </p:txBody>
      </p:sp>
      <p:sp>
        <p:nvSpPr>
          <p:cNvPr id="3077" name="Line 5"/>
          <p:cNvSpPr>
            <a:spLocks noChangeShapeType="1"/>
          </p:cNvSpPr>
          <p:nvPr/>
        </p:nvSpPr>
        <p:spPr bwMode="auto">
          <a:xfrm>
            <a:off x="7239000" y="3190876"/>
            <a:ext cx="173038" cy="9525"/>
          </a:xfrm>
          <a:prstGeom prst="line">
            <a:avLst/>
          </a:prstGeom>
          <a:noFill/>
          <a:ln w="9525">
            <a:solidFill>
              <a:srgbClr val="70006D"/>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78" name="Rectangle 6"/>
          <p:cNvSpPr>
            <a:spLocks noChangeArrowheads="1"/>
          </p:cNvSpPr>
          <p:nvPr/>
        </p:nvSpPr>
        <p:spPr bwMode="auto">
          <a:xfrm>
            <a:off x="2895601" y="2519364"/>
            <a:ext cx="1325563" cy="1893887"/>
          </a:xfrm>
          <a:prstGeom prst="rect">
            <a:avLst/>
          </a:prstGeom>
          <a:solidFill>
            <a:srgbClr val="FFFFFF"/>
          </a:solidFill>
          <a:ln w="9525">
            <a:solidFill>
              <a:schemeClr val="accent2"/>
            </a:solidFill>
            <a:miter lim="800000"/>
            <a:headEnd/>
            <a:tailEnd/>
          </a:ln>
          <a:effectLst>
            <a:outerShdw blurRad="63500" dist="38099" dir="2700000" algn="ctr" rotWithShape="0">
              <a:schemeClr val="accent2">
                <a:alpha val="74998"/>
              </a:schemeClr>
            </a:outerShdw>
          </a:effectLst>
        </p:spPr>
        <p:txBody>
          <a:bodyPr lIns="91430" tIns="45716" rIns="91430" bIns="45716"/>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eaLnBrk="1" hangingPunct="1">
              <a:lnSpc>
                <a:spcPct val="80000"/>
              </a:lnSpc>
              <a:spcBef>
                <a:spcPct val="50000"/>
              </a:spcBef>
              <a:spcAft>
                <a:spcPct val="25000"/>
              </a:spcAft>
              <a:buClr>
                <a:srgbClr val="CC6600"/>
              </a:buClr>
              <a:buFont typeface="Wingdings" charset="2"/>
              <a:buNone/>
            </a:pPr>
            <a:r>
              <a:rPr lang="en-US" altLang="en-US" sz="1400" u="none" dirty="0">
                <a:solidFill>
                  <a:srgbClr val="003366"/>
                </a:solidFill>
                <a:latin typeface="Arial" charset="0"/>
              </a:rPr>
              <a:t>Activities</a:t>
            </a:r>
          </a:p>
          <a:p>
            <a:pPr marL="171450" indent="-171450" eaLnBrk="1" hangingPunct="1">
              <a:lnSpc>
                <a:spcPct val="80000"/>
              </a:lnSpc>
              <a:spcBef>
                <a:spcPct val="50000"/>
              </a:spcBef>
              <a:spcAft>
                <a:spcPct val="25000"/>
              </a:spcAft>
              <a:buClr>
                <a:srgbClr val="CC6600"/>
              </a:buClr>
              <a:buFont typeface="Arial" charset="0"/>
              <a:buChar char="•"/>
            </a:pPr>
            <a:r>
              <a:rPr lang="en-US" altLang="en-US" sz="1200" b="0" u="none" dirty="0" smtClean="0">
                <a:solidFill>
                  <a:srgbClr val="003366"/>
                </a:solidFill>
                <a:latin typeface="Arial" charset="0"/>
              </a:rPr>
              <a:t>Conduct export promotion at trade shows</a:t>
            </a:r>
          </a:p>
          <a:p>
            <a:pPr marL="171450" indent="-171450" eaLnBrk="1" hangingPunct="1">
              <a:lnSpc>
                <a:spcPct val="80000"/>
              </a:lnSpc>
              <a:spcBef>
                <a:spcPct val="50000"/>
              </a:spcBef>
              <a:spcAft>
                <a:spcPct val="25000"/>
              </a:spcAft>
              <a:buClr>
                <a:srgbClr val="CC6600"/>
              </a:buClr>
              <a:buFont typeface="Arial" charset="0"/>
              <a:buChar char="•"/>
            </a:pPr>
            <a:r>
              <a:rPr lang="en-US" altLang="en-US" sz="1200" b="0" u="none" dirty="0" smtClean="0">
                <a:solidFill>
                  <a:srgbClr val="003366"/>
                </a:solidFill>
                <a:latin typeface="Arial" charset="0"/>
              </a:rPr>
              <a:t>Consult with businesses at U.S. Export Assistance Centers</a:t>
            </a:r>
            <a:endParaRPr lang="en-US" altLang="en-US" sz="1200" b="0" u="none" dirty="0">
              <a:solidFill>
                <a:srgbClr val="003366"/>
              </a:solidFill>
              <a:latin typeface="Arial" charset="0"/>
            </a:endParaRPr>
          </a:p>
          <a:p>
            <a:pPr eaLnBrk="1" hangingPunct="1">
              <a:lnSpc>
                <a:spcPct val="80000"/>
              </a:lnSpc>
              <a:spcBef>
                <a:spcPct val="50000"/>
              </a:spcBef>
              <a:spcAft>
                <a:spcPct val="25000"/>
              </a:spcAft>
              <a:buClr>
                <a:srgbClr val="CC6600"/>
              </a:buClr>
              <a:buFont typeface="Wingdings" charset="2"/>
              <a:buNone/>
            </a:pPr>
            <a:endParaRPr lang="en-US" altLang="en-US" sz="1200" b="0" u="none" dirty="0">
              <a:solidFill>
                <a:srgbClr val="003366"/>
              </a:solidFill>
              <a:latin typeface="Arial" charset="0"/>
            </a:endParaRPr>
          </a:p>
          <a:p>
            <a:pPr eaLnBrk="1" hangingPunct="1"/>
            <a:endParaRPr lang="en-US" altLang="en-US" sz="1200" b="0" u="none" dirty="0">
              <a:latin typeface="Arial" charset="0"/>
            </a:endParaRPr>
          </a:p>
        </p:txBody>
      </p:sp>
      <p:sp>
        <p:nvSpPr>
          <p:cNvPr id="3079" name="Line 7"/>
          <p:cNvSpPr>
            <a:spLocks noChangeShapeType="1"/>
          </p:cNvSpPr>
          <p:nvPr/>
        </p:nvSpPr>
        <p:spPr bwMode="auto">
          <a:xfrm flipV="1">
            <a:off x="2803526" y="3108326"/>
            <a:ext cx="182563" cy="9525"/>
          </a:xfrm>
          <a:prstGeom prst="line">
            <a:avLst/>
          </a:prstGeom>
          <a:noFill/>
          <a:ln w="9525">
            <a:solidFill>
              <a:srgbClr val="70006D"/>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80" name="Line 8"/>
          <p:cNvSpPr>
            <a:spLocks noChangeShapeType="1"/>
          </p:cNvSpPr>
          <p:nvPr/>
        </p:nvSpPr>
        <p:spPr bwMode="auto">
          <a:xfrm>
            <a:off x="9890125" y="3200400"/>
            <a:ext cx="184150" cy="0"/>
          </a:xfrm>
          <a:prstGeom prst="line">
            <a:avLst/>
          </a:prstGeom>
          <a:noFill/>
          <a:ln w="9525">
            <a:solidFill>
              <a:srgbClr val="70006D"/>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81" name="Rectangle 9"/>
          <p:cNvSpPr>
            <a:spLocks noChangeArrowheads="1"/>
          </p:cNvSpPr>
          <p:nvPr/>
        </p:nvSpPr>
        <p:spPr bwMode="auto">
          <a:xfrm>
            <a:off x="4313239" y="2514600"/>
            <a:ext cx="1360487" cy="1893888"/>
          </a:xfrm>
          <a:prstGeom prst="rect">
            <a:avLst/>
          </a:prstGeom>
          <a:solidFill>
            <a:srgbClr val="FFFFFF"/>
          </a:solidFill>
          <a:ln w="9525">
            <a:solidFill>
              <a:schemeClr val="accent2"/>
            </a:solidFill>
            <a:miter lim="800000"/>
            <a:headEnd/>
            <a:tailEnd/>
          </a:ln>
          <a:effectLst>
            <a:outerShdw blurRad="63500" dist="38099" dir="2700000" algn="ctr" rotWithShape="0">
              <a:schemeClr val="accent2">
                <a:alpha val="74998"/>
              </a:schemeClr>
            </a:outerShdw>
          </a:effectLst>
        </p:spPr>
        <p:txBody>
          <a:bodyPr lIns="91430" tIns="45716" rIns="91430" bIns="45716"/>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eaLnBrk="1" hangingPunct="1">
              <a:lnSpc>
                <a:spcPct val="80000"/>
              </a:lnSpc>
              <a:spcBef>
                <a:spcPct val="50000"/>
              </a:spcBef>
              <a:spcAft>
                <a:spcPct val="25000"/>
              </a:spcAft>
              <a:buClr>
                <a:srgbClr val="CC6600"/>
              </a:buClr>
              <a:buFont typeface="Wingdings" charset="2"/>
              <a:buNone/>
            </a:pPr>
            <a:r>
              <a:rPr lang="en-US" altLang="en-US" sz="1400" u="none" dirty="0">
                <a:solidFill>
                  <a:srgbClr val="003366"/>
                </a:solidFill>
                <a:latin typeface="Arial" charset="0"/>
              </a:rPr>
              <a:t>Outputs</a:t>
            </a:r>
            <a:endParaRPr lang="en-US" altLang="en-US" sz="1200" b="0" u="none" dirty="0">
              <a:solidFill>
                <a:srgbClr val="003366"/>
              </a:solidFill>
              <a:latin typeface="Arial" charset="0"/>
            </a:endParaRPr>
          </a:p>
          <a:p>
            <a:pPr marL="171450" indent="-171450" eaLnBrk="1" hangingPunct="1">
              <a:lnSpc>
                <a:spcPct val="80000"/>
              </a:lnSpc>
              <a:spcBef>
                <a:spcPct val="50000"/>
              </a:spcBef>
              <a:spcAft>
                <a:spcPct val="25000"/>
              </a:spcAft>
              <a:buClr>
                <a:srgbClr val="CC6600"/>
              </a:buClr>
              <a:buFont typeface="Arial" charset="0"/>
              <a:buChar char="•"/>
            </a:pPr>
            <a:r>
              <a:rPr lang="en-US" altLang="en-US" sz="1200" b="0" u="none" dirty="0" smtClean="0">
                <a:solidFill>
                  <a:schemeClr val="tx2"/>
                </a:solidFill>
                <a:latin typeface="Arial" charset="0"/>
              </a:rPr>
              <a:t># of businesses receiving additional information</a:t>
            </a:r>
          </a:p>
          <a:p>
            <a:pPr marL="171450" indent="-171450" eaLnBrk="1" hangingPunct="1">
              <a:lnSpc>
                <a:spcPct val="80000"/>
              </a:lnSpc>
              <a:spcBef>
                <a:spcPct val="50000"/>
              </a:spcBef>
              <a:spcAft>
                <a:spcPct val="25000"/>
              </a:spcAft>
              <a:buClr>
                <a:srgbClr val="CC6600"/>
              </a:buClr>
              <a:buFont typeface="Arial" charset="0"/>
              <a:buChar char="•"/>
            </a:pPr>
            <a:r>
              <a:rPr lang="en-US" altLang="en-US" sz="1200" b="0" u="none" dirty="0" smtClean="0">
                <a:solidFill>
                  <a:srgbClr val="003366"/>
                </a:solidFill>
                <a:latin typeface="Arial" charset="0"/>
              </a:rPr>
              <a:t># of businesses with an export strategy</a:t>
            </a:r>
            <a:endParaRPr lang="en-US" altLang="en-US" sz="1200" b="0" u="none" dirty="0">
              <a:solidFill>
                <a:srgbClr val="003366"/>
              </a:solidFill>
              <a:latin typeface="Arial" charset="0"/>
            </a:endParaRPr>
          </a:p>
        </p:txBody>
      </p:sp>
      <p:sp>
        <p:nvSpPr>
          <p:cNvPr id="3082" name="Rectangle 10"/>
          <p:cNvSpPr>
            <a:spLocks noChangeArrowheads="1"/>
          </p:cNvSpPr>
          <p:nvPr/>
        </p:nvSpPr>
        <p:spPr bwMode="auto">
          <a:xfrm>
            <a:off x="1581151" y="2514600"/>
            <a:ext cx="1222375" cy="1893888"/>
          </a:xfrm>
          <a:prstGeom prst="rect">
            <a:avLst/>
          </a:prstGeom>
          <a:solidFill>
            <a:srgbClr val="FFFFFF"/>
          </a:solidFill>
          <a:ln w="9525">
            <a:solidFill>
              <a:schemeClr val="accent2"/>
            </a:solidFill>
            <a:miter lim="800000"/>
            <a:headEnd/>
            <a:tailEnd/>
          </a:ln>
          <a:effectLst>
            <a:outerShdw blurRad="63500" dist="38099" dir="2700000" algn="ctr" rotWithShape="0">
              <a:schemeClr val="accent2">
                <a:alpha val="74998"/>
              </a:schemeClr>
            </a:outerShdw>
          </a:effectLst>
        </p:spPr>
        <p:txBody>
          <a:bodyPr lIns="91430" tIns="45716" rIns="91430" bIns="45716"/>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eaLnBrk="1" hangingPunct="1">
              <a:lnSpc>
                <a:spcPct val="80000"/>
              </a:lnSpc>
              <a:spcBef>
                <a:spcPct val="50000"/>
              </a:spcBef>
              <a:spcAft>
                <a:spcPct val="25000"/>
              </a:spcAft>
              <a:buClr>
                <a:srgbClr val="CC6600"/>
              </a:buClr>
              <a:buFont typeface="Wingdings" charset="2"/>
              <a:buNone/>
            </a:pPr>
            <a:r>
              <a:rPr lang="en-US" altLang="en-US" sz="1400" u="none" dirty="0" smtClean="0">
                <a:solidFill>
                  <a:srgbClr val="003366"/>
                </a:solidFill>
                <a:latin typeface="Arial" charset="0"/>
              </a:rPr>
              <a:t>Inputs</a:t>
            </a:r>
            <a:endParaRPr lang="en-US" altLang="en-US" sz="1200" b="0" u="none" dirty="0">
              <a:solidFill>
                <a:srgbClr val="003366"/>
              </a:solidFill>
              <a:latin typeface="Arial" charset="0"/>
            </a:endParaRPr>
          </a:p>
          <a:p>
            <a:pPr algn="ctr" eaLnBrk="1" hangingPunct="1">
              <a:lnSpc>
                <a:spcPct val="80000"/>
              </a:lnSpc>
              <a:spcBef>
                <a:spcPct val="50000"/>
              </a:spcBef>
              <a:spcAft>
                <a:spcPct val="25000"/>
              </a:spcAft>
              <a:buClr>
                <a:srgbClr val="CC6600"/>
              </a:buClr>
              <a:buFont typeface="Wingdings" charset="2"/>
              <a:buNone/>
            </a:pPr>
            <a:r>
              <a:rPr lang="en-US" altLang="en-US" sz="1200" b="0" u="none" dirty="0">
                <a:solidFill>
                  <a:srgbClr val="003366"/>
                </a:solidFill>
                <a:latin typeface="Arial" charset="0"/>
              </a:rPr>
              <a:t>    </a:t>
            </a:r>
            <a:r>
              <a:rPr lang="en-US" altLang="en-US" sz="1200" b="0" u="none" dirty="0" smtClean="0">
                <a:solidFill>
                  <a:srgbClr val="003366"/>
                </a:solidFill>
                <a:latin typeface="Arial" charset="0"/>
              </a:rPr>
              <a:t>Amount of budget and number of FTEs</a:t>
            </a:r>
            <a:endParaRPr lang="en-US" altLang="en-US" sz="1200" b="0" u="none" dirty="0">
              <a:latin typeface="Arial" charset="0"/>
            </a:endParaRPr>
          </a:p>
        </p:txBody>
      </p:sp>
      <p:sp>
        <p:nvSpPr>
          <p:cNvPr id="3083" name="Rectangle 11"/>
          <p:cNvSpPr>
            <a:spLocks noChangeArrowheads="1"/>
          </p:cNvSpPr>
          <p:nvPr/>
        </p:nvSpPr>
        <p:spPr bwMode="auto">
          <a:xfrm>
            <a:off x="7146926" y="2514600"/>
            <a:ext cx="1235075" cy="1893888"/>
          </a:xfrm>
          <a:prstGeom prst="rect">
            <a:avLst/>
          </a:prstGeom>
          <a:solidFill>
            <a:srgbClr val="FFFFFF"/>
          </a:solidFill>
          <a:ln w="9525">
            <a:solidFill>
              <a:schemeClr val="accent2"/>
            </a:solidFill>
            <a:miter lim="800000"/>
            <a:headEnd/>
            <a:tailEnd/>
          </a:ln>
          <a:effectLst>
            <a:outerShdw blurRad="63500" dist="38099" dir="2700000" algn="ctr" rotWithShape="0">
              <a:schemeClr val="accent2">
                <a:alpha val="74998"/>
              </a:schemeClr>
            </a:outerShdw>
          </a:effectLst>
        </p:spPr>
        <p:txBody>
          <a:bodyPr lIns="91430" tIns="45716" rIns="91430" bIns="45716"/>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eaLnBrk="1" hangingPunct="1">
              <a:lnSpc>
                <a:spcPct val="80000"/>
              </a:lnSpc>
              <a:spcBef>
                <a:spcPct val="50000"/>
              </a:spcBef>
              <a:spcAft>
                <a:spcPct val="25000"/>
              </a:spcAft>
              <a:buClr>
                <a:srgbClr val="CC6600"/>
              </a:buClr>
              <a:buFont typeface="Wingdings" charset="2"/>
              <a:buNone/>
            </a:pPr>
            <a:r>
              <a:rPr lang="en-US" altLang="en-US" sz="1400" u="none" dirty="0">
                <a:solidFill>
                  <a:srgbClr val="003366"/>
                </a:solidFill>
                <a:latin typeface="Arial" charset="0"/>
              </a:rPr>
              <a:t>Short-term</a:t>
            </a:r>
            <a:endParaRPr lang="en-US" altLang="en-US" sz="1200" b="0" u="none" dirty="0">
              <a:solidFill>
                <a:srgbClr val="003366"/>
              </a:solidFill>
              <a:latin typeface="Arial" charset="0"/>
            </a:endParaRPr>
          </a:p>
          <a:p>
            <a:pPr marL="171450" indent="-171450" eaLnBrk="1" hangingPunct="1">
              <a:lnSpc>
                <a:spcPct val="80000"/>
              </a:lnSpc>
              <a:spcBef>
                <a:spcPct val="50000"/>
              </a:spcBef>
              <a:spcAft>
                <a:spcPct val="25000"/>
              </a:spcAft>
              <a:buClr>
                <a:srgbClr val="CC6600"/>
              </a:buClr>
              <a:buFont typeface="Arial" charset="0"/>
              <a:buChar char="•"/>
            </a:pPr>
            <a:r>
              <a:rPr lang="en-US" altLang="en-US" sz="1200" b="0" u="none" dirty="0" smtClean="0">
                <a:solidFill>
                  <a:srgbClr val="003366"/>
                </a:solidFill>
                <a:latin typeface="Arial" charset="0"/>
              </a:rPr>
              <a:t>Increase the # of firms pursuing export opportunities</a:t>
            </a:r>
            <a:endParaRPr lang="en-US" altLang="en-US" sz="1200" u="none" dirty="0" smtClean="0">
              <a:solidFill>
                <a:srgbClr val="FF0000"/>
              </a:solidFill>
              <a:latin typeface="Arial" charset="0"/>
            </a:endParaRPr>
          </a:p>
          <a:p>
            <a:pPr algn="ctr" eaLnBrk="1" hangingPunct="1">
              <a:lnSpc>
                <a:spcPct val="80000"/>
              </a:lnSpc>
              <a:spcBef>
                <a:spcPct val="50000"/>
              </a:spcBef>
              <a:spcAft>
                <a:spcPct val="25000"/>
              </a:spcAft>
              <a:buClr>
                <a:srgbClr val="CC6600"/>
              </a:buClr>
              <a:buFont typeface="Wingdings" charset="2"/>
              <a:buNone/>
            </a:pPr>
            <a:endParaRPr lang="en-US" altLang="en-US" sz="1200" u="none" dirty="0" smtClean="0">
              <a:solidFill>
                <a:srgbClr val="FF0000"/>
              </a:solidFill>
              <a:latin typeface="Arial" charset="0"/>
            </a:endParaRPr>
          </a:p>
          <a:p>
            <a:pPr algn="ctr" eaLnBrk="1" hangingPunct="1">
              <a:lnSpc>
                <a:spcPct val="80000"/>
              </a:lnSpc>
              <a:spcBef>
                <a:spcPct val="50000"/>
              </a:spcBef>
              <a:spcAft>
                <a:spcPct val="25000"/>
              </a:spcAft>
              <a:buClr>
                <a:srgbClr val="CC6600"/>
              </a:buClr>
              <a:buFont typeface="Wingdings" charset="2"/>
              <a:buNone/>
            </a:pPr>
            <a:r>
              <a:rPr lang="en-US" altLang="en-US" sz="1200" u="none" dirty="0" smtClean="0">
                <a:solidFill>
                  <a:srgbClr val="FF0000"/>
                </a:solidFill>
                <a:latin typeface="Arial" charset="0"/>
              </a:rPr>
              <a:t>Attitudes </a:t>
            </a:r>
            <a:endParaRPr lang="en-US" altLang="en-US" sz="1200" u="none" dirty="0">
              <a:solidFill>
                <a:srgbClr val="FF0000"/>
              </a:solidFill>
              <a:latin typeface="Arial" charset="0"/>
            </a:endParaRPr>
          </a:p>
        </p:txBody>
      </p:sp>
      <p:sp>
        <p:nvSpPr>
          <p:cNvPr id="3084" name="Rectangle 12"/>
          <p:cNvSpPr>
            <a:spLocks noChangeArrowheads="1"/>
          </p:cNvSpPr>
          <p:nvPr/>
        </p:nvSpPr>
        <p:spPr bwMode="auto">
          <a:xfrm>
            <a:off x="9661524" y="2514600"/>
            <a:ext cx="1110553" cy="1893888"/>
          </a:xfrm>
          <a:prstGeom prst="rect">
            <a:avLst/>
          </a:prstGeom>
          <a:solidFill>
            <a:srgbClr val="FFFFFF"/>
          </a:solidFill>
          <a:ln w="9525">
            <a:solidFill>
              <a:schemeClr val="accent2"/>
            </a:solidFill>
            <a:miter lim="800000"/>
            <a:headEnd/>
            <a:tailEnd/>
          </a:ln>
          <a:effectLst>
            <a:outerShdw blurRad="63500" dist="38099" dir="2700000" algn="ctr" rotWithShape="0">
              <a:schemeClr val="accent2">
                <a:alpha val="74998"/>
              </a:schemeClr>
            </a:outerShdw>
          </a:effectLst>
        </p:spPr>
        <p:txBody>
          <a:bodyPr lIns="91430" tIns="45716" rIns="91430" bIns="45716"/>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eaLnBrk="1" hangingPunct="1">
              <a:lnSpc>
                <a:spcPct val="80000"/>
              </a:lnSpc>
              <a:spcBef>
                <a:spcPct val="50000"/>
              </a:spcBef>
              <a:spcAft>
                <a:spcPct val="25000"/>
              </a:spcAft>
              <a:buClr>
                <a:srgbClr val="CC6600"/>
              </a:buClr>
              <a:buFont typeface="Wingdings" charset="2"/>
              <a:buNone/>
            </a:pPr>
            <a:r>
              <a:rPr lang="en-US" altLang="en-US" sz="1400" u="none" dirty="0">
                <a:solidFill>
                  <a:srgbClr val="003366"/>
                </a:solidFill>
                <a:latin typeface="Arial" charset="0"/>
              </a:rPr>
              <a:t>Long-term</a:t>
            </a:r>
            <a:endParaRPr lang="en-US" altLang="en-US" sz="1200" b="0" u="none" dirty="0">
              <a:solidFill>
                <a:srgbClr val="003366"/>
              </a:solidFill>
              <a:latin typeface="Arial" charset="0"/>
            </a:endParaRPr>
          </a:p>
          <a:p>
            <a:pPr marL="171450" indent="-171450" eaLnBrk="1" hangingPunct="1">
              <a:lnSpc>
                <a:spcPct val="80000"/>
              </a:lnSpc>
              <a:spcBef>
                <a:spcPct val="50000"/>
              </a:spcBef>
              <a:spcAft>
                <a:spcPct val="25000"/>
              </a:spcAft>
              <a:buClr>
                <a:srgbClr val="CC6600"/>
              </a:buClr>
              <a:buFont typeface="Arial" charset="0"/>
              <a:buChar char="•"/>
            </a:pPr>
            <a:r>
              <a:rPr lang="en-US" altLang="en-US" sz="1200" b="0" u="none" dirty="0" smtClean="0">
                <a:solidFill>
                  <a:srgbClr val="003366"/>
                </a:solidFill>
                <a:latin typeface="Arial" charset="0"/>
              </a:rPr>
              <a:t>Increased $ value of exports</a:t>
            </a:r>
          </a:p>
          <a:p>
            <a:pPr marL="171450" indent="-171450" eaLnBrk="1" hangingPunct="1">
              <a:lnSpc>
                <a:spcPct val="80000"/>
              </a:lnSpc>
              <a:spcBef>
                <a:spcPct val="50000"/>
              </a:spcBef>
              <a:spcAft>
                <a:spcPct val="25000"/>
              </a:spcAft>
              <a:buClr>
                <a:srgbClr val="CC6600"/>
              </a:buClr>
              <a:buFont typeface="Arial" charset="0"/>
              <a:buChar char="•"/>
            </a:pPr>
            <a:r>
              <a:rPr lang="en-US" altLang="en-US" sz="1200" b="0" u="none" dirty="0" smtClean="0">
                <a:solidFill>
                  <a:srgbClr val="003366"/>
                </a:solidFill>
                <a:latin typeface="Arial" charset="0"/>
              </a:rPr>
              <a:t>Increase in export-related jobs</a:t>
            </a:r>
            <a:endParaRPr lang="en-US" altLang="en-US" sz="1200" b="0" u="none" dirty="0">
              <a:solidFill>
                <a:srgbClr val="003366"/>
              </a:solidFill>
              <a:latin typeface="Arial" charset="0"/>
            </a:endParaRPr>
          </a:p>
          <a:p>
            <a:pPr algn="ctr" eaLnBrk="1" hangingPunct="1">
              <a:lnSpc>
                <a:spcPct val="80000"/>
              </a:lnSpc>
              <a:spcBef>
                <a:spcPct val="50000"/>
              </a:spcBef>
              <a:spcAft>
                <a:spcPct val="25000"/>
              </a:spcAft>
              <a:buClr>
                <a:srgbClr val="CC6600"/>
              </a:buClr>
              <a:buFont typeface="Wingdings" charset="2"/>
              <a:buNone/>
            </a:pPr>
            <a:r>
              <a:rPr lang="en-US" altLang="en-US" sz="1200" u="none" dirty="0">
                <a:solidFill>
                  <a:srgbClr val="FF0000"/>
                </a:solidFill>
                <a:latin typeface="Arial" charset="0"/>
              </a:rPr>
              <a:t>Condition </a:t>
            </a:r>
          </a:p>
        </p:txBody>
      </p:sp>
      <p:sp>
        <p:nvSpPr>
          <p:cNvPr id="3085" name="Rectangle 13"/>
          <p:cNvSpPr>
            <a:spLocks noChangeArrowheads="1"/>
          </p:cNvSpPr>
          <p:nvPr/>
        </p:nvSpPr>
        <p:spPr bwMode="auto">
          <a:xfrm>
            <a:off x="3216276" y="5883276"/>
            <a:ext cx="5668963" cy="792163"/>
          </a:xfrm>
          <a:prstGeom prst="rect">
            <a:avLst/>
          </a:prstGeom>
          <a:solidFill>
            <a:srgbClr val="FFFFFF"/>
          </a:solidFill>
          <a:ln w="9525">
            <a:solidFill>
              <a:schemeClr val="accent2"/>
            </a:solidFill>
            <a:miter lim="800000"/>
            <a:headEnd/>
            <a:tailEnd/>
          </a:ln>
          <a:effectLst>
            <a:outerShdw blurRad="63500" dist="38099" dir="2700000" algn="ctr" rotWithShape="0">
              <a:schemeClr val="accent2">
                <a:alpha val="74998"/>
              </a:schemeClr>
            </a:outerShdw>
          </a:effectLst>
        </p:spPr>
        <p:txBody>
          <a:bodyPr lIns="91430" tIns="45716" rIns="91430" bIns="45716"/>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eaLnBrk="1" hangingPunct="1">
              <a:lnSpc>
                <a:spcPct val="80000"/>
              </a:lnSpc>
              <a:spcBef>
                <a:spcPct val="50000"/>
              </a:spcBef>
              <a:spcAft>
                <a:spcPct val="25000"/>
              </a:spcAft>
              <a:buClr>
                <a:srgbClr val="CC6600"/>
              </a:buClr>
              <a:buFont typeface="Wingdings" charset="2"/>
              <a:buNone/>
            </a:pPr>
            <a:r>
              <a:rPr lang="en-US" altLang="en-US" sz="1400" u="none" dirty="0">
                <a:solidFill>
                  <a:srgbClr val="003366"/>
                </a:solidFill>
                <a:latin typeface="Arial" charset="0"/>
              </a:rPr>
              <a:t>External Influences</a:t>
            </a:r>
            <a:endParaRPr lang="en-US" altLang="en-US" sz="1200" b="0" u="none" dirty="0">
              <a:solidFill>
                <a:srgbClr val="003366"/>
              </a:solidFill>
              <a:latin typeface="Arial" charset="0"/>
            </a:endParaRPr>
          </a:p>
          <a:p>
            <a:pPr algn="ctr" eaLnBrk="1" hangingPunct="1">
              <a:lnSpc>
                <a:spcPct val="80000"/>
              </a:lnSpc>
              <a:spcBef>
                <a:spcPct val="50000"/>
              </a:spcBef>
              <a:spcAft>
                <a:spcPct val="25000"/>
              </a:spcAft>
              <a:buClr>
                <a:srgbClr val="CC6600"/>
              </a:buClr>
              <a:buFont typeface="Wingdings" charset="2"/>
              <a:buNone/>
            </a:pPr>
            <a:r>
              <a:rPr lang="en-US" altLang="en-US" sz="1200" b="0" u="none" dirty="0">
                <a:solidFill>
                  <a:srgbClr val="003366"/>
                </a:solidFill>
                <a:latin typeface="Arial" charset="0"/>
              </a:rPr>
              <a:t>Factors outside of your control (positive or negative) that may influence the outcome and impact of your </a:t>
            </a:r>
            <a:r>
              <a:rPr lang="en-US" altLang="en-US" sz="1200" b="0" u="none" dirty="0" smtClean="0">
                <a:solidFill>
                  <a:srgbClr val="003366"/>
                </a:solidFill>
                <a:latin typeface="Arial" charset="0"/>
              </a:rPr>
              <a:t>program or project</a:t>
            </a:r>
            <a:endParaRPr lang="en-US" altLang="en-US" sz="1200" b="0" u="none" dirty="0">
              <a:latin typeface="Arial" charset="0"/>
            </a:endParaRPr>
          </a:p>
        </p:txBody>
      </p:sp>
      <p:sp>
        <p:nvSpPr>
          <p:cNvPr id="3086" name="Line 14"/>
          <p:cNvSpPr>
            <a:spLocks noChangeShapeType="1"/>
          </p:cNvSpPr>
          <p:nvPr/>
        </p:nvSpPr>
        <p:spPr bwMode="auto">
          <a:xfrm flipV="1">
            <a:off x="4175126" y="3108326"/>
            <a:ext cx="182563" cy="9525"/>
          </a:xfrm>
          <a:prstGeom prst="line">
            <a:avLst/>
          </a:prstGeom>
          <a:noFill/>
          <a:ln w="9525">
            <a:solidFill>
              <a:srgbClr val="70006D"/>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87" name="Line 15"/>
          <p:cNvSpPr>
            <a:spLocks noChangeShapeType="1"/>
          </p:cNvSpPr>
          <p:nvPr/>
        </p:nvSpPr>
        <p:spPr bwMode="auto">
          <a:xfrm flipV="1">
            <a:off x="5638801" y="3108326"/>
            <a:ext cx="182563" cy="9525"/>
          </a:xfrm>
          <a:prstGeom prst="line">
            <a:avLst/>
          </a:prstGeom>
          <a:noFill/>
          <a:ln w="9525">
            <a:solidFill>
              <a:srgbClr val="70006D"/>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88" name="Line 16"/>
          <p:cNvSpPr>
            <a:spLocks noChangeShapeType="1"/>
          </p:cNvSpPr>
          <p:nvPr/>
        </p:nvSpPr>
        <p:spPr bwMode="auto">
          <a:xfrm flipV="1">
            <a:off x="7056438" y="3108326"/>
            <a:ext cx="182562" cy="9525"/>
          </a:xfrm>
          <a:prstGeom prst="line">
            <a:avLst/>
          </a:prstGeom>
          <a:noFill/>
          <a:ln w="9525">
            <a:solidFill>
              <a:srgbClr val="70006D"/>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89" name="Line 17"/>
          <p:cNvSpPr>
            <a:spLocks noChangeShapeType="1"/>
          </p:cNvSpPr>
          <p:nvPr/>
        </p:nvSpPr>
        <p:spPr bwMode="auto">
          <a:xfrm flipV="1">
            <a:off x="8382001" y="3108326"/>
            <a:ext cx="182563" cy="9525"/>
          </a:xfrm>
          <a:prstGeom prst="line">
            <a:avLst/>
          </a:prstGeom>
          <a:noFill/>
          <a:ln w="9525">
            <a:solidFill>
              <a:srgbClr val="70006D"/>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90" name="Line 18"/>
          <p:cNvSpPr>
            <a:spLocks noChangeShapeType="1"/>
          </p:cNvSpPr>
          <p:nvPr/>
        </p:nvSpPr>
        <p:spPr bwMode="auto">
          <a:xfrm flipV="1">
            <a:off x="9571038" y="3108326"/>
            <a:ext cx="182562" cy="9525"/>
          </a:xfrm>
          <a:prstGeom prst="line">
            <a:avLst/>
          </a:prstGeom>
          <a:noFill/>
          <a:ln w="9525">
            <a:solidFill>
              <a:srgbClr val="70006D"/>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91" name="Rectangle 19"/>
          <p:cNvSpPr>
            <a:spLocks noChangeArrowheads="1"/>
          </p:cNvSpPr>
          <p:nvPr/>
        </p:nvSpPr>
        <p:spPr bwMode="auto">
          <a:xfrm>
            <a:off x="8101013" y="2075478"/>
            <a:ext cx="1843087" cy="264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spAutoFit/>
          </a:bodyPr>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eaLnBrk="1" hangingPunct="1">
              <a:lnSpc>
                <a:spcPct val="80000"/>
              </a:lnSpc>
              <a:spcBef>
                <a:spcPct val="50000"/>
              </a:spcBef>
              <a:spcAft>
                <a:spcPct val="25000"/>
              </a:spcAft>
              <a:buClr>
                <a:srgbClr val="CC6600"/>
              </a:buClr>
              <a:buFont typeface="Wingdings" charset="2"/>
              <a:buNone/>
            </a:pPr>
            <a:r>
              <a:rPr lang="en-US" altLang="en-US" sz="1400" u="none" dirty="0">
                <a:solidFill>
                  <a:srgbClr val="003366"/>
                </a:solidFill>
                <a:latin typeface="Arial" charset="0"/>
              </a:rPr>
              <a:t>        Outcomes</a:t>
            </a:r>
          </a:p>
        </p:txBody>
      </p:sp>
      <p:sp>
        <p:nvSpPr>
          <p:cNvPr id="3092" name="Line 20"/>
          <p:cNvSpPr>
            <a:spLocks noChangeShapeType="1"/>
          </p:cNvSpPr>
          <p:nvPr/>
        </p:nvSpPr>
        <p:spPr bwMode="auto">
          <a:xfrm>
            <a:off x="4179889" y="1576389"/>
            <a:ext cx="3811587" cy="1587"/>
          </a:xfrm>
          <a:prstGeom prst="line">
            <a:avLst/>
          </a:prstGeom>
          <a:noFill/>
          <a:ln w="25400">
            <a:solidFill>
              <a:srgbClr val="003366"/>
            </a:solidFill>
            <a:round/>
            <a:headEnd/>
            <a:tailEnd type="triangle" w="med" len="lg"/>
          </a:ln>
          <a:extLst>
            <a:ext uri="{909E8E84-426E-40DD-AFC4-6F175D3DCCD1}">
              <a14:hiddenFill xmlns:a14="http://schemas.microsoft.com/office/drawing/2010/main">
                <a:noFill/>
              </a14:hiddenFill>
            </a:ext>
          </a:extLst>
        </p:spPr>
        <p:txBody>
          <a:bodyPr/>
          <a:lstStyle/>
          <a:p>
            <a:endParaRPr lang="en-US" dirty="0"/>
          </a:p>
        </p:txBody>
      </p:sp>
      <p:sp>
        <p:nvSpPr>
          <p:cNvPr id="3093" name="Rectangle 21"/>
          <p:cNvSpPr>
            <a:spLocks noChangeArrowheads="1"/>
          </p:cNvSpPr>
          <p:nvPr/>
        </p:nvSpPr>
        <p:spPr bwMode="auto">
          <a:xfrm>
            <a:off x="8181975" y="1355726"/>
            <a:ext cx="958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r>
              <a:rPr lang="en-US" altLang="en-US" sz="2800" b="0" u="none" dirty="0">
                <a:solidFill>
                  <a:srgbClr val="003366"/>
                </a:solidFill>
                <a:latin typeface="Arial" charset="0"/>
              </a:rPr>
              <a:t>WHY</a:t>
            </a:r>
          </a:p>
        </p:txBody>
      </p:sp>
      <p:sp>
        <p:nvSpPr>
          <p:cNvPr id="3094" name="Rectangle 22"/>
          <p:cNvSpPr>
            <a:spLocks noChangeArrowheads="1"/>
          </p:cNvSpPr>
          <p:nvPr/>
        </p:nvSpPr>
        <p:spPr bwMode="auto">
          <a:xfrm>
            <a:off x="3111501" y="1370014"/>
            <a:ext cx="10064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r>
              <a:rPr lang="en-US" altLang="en-US" sz="2800" b="0" u="none" dirty="0">
                <a:solidFill>
                  <a:srgbClr val="003366"/>
                </a:solidFill>
                <a:latin typeface="Arial" charset="0"/>
              </a:rPr>
              <a:t>HOW</a:t>
            </a:r>
          </a:p>
        </p:txBody>
      </p:sp>
      <p:sp>
        <p:nvSpPr>
          <p:cNvPr id="3095" name="Rectangle 23"/>
          <p:cNvSpPr>
            <a:spLocks noChangeArrowheads="1"/>
          </p:cNvSpPr>
          <p:nvPr/>
        </p:nvSpPr>
        <p:spPr bwMode="auto">
          <a:xfrm>
            <a:off x="2874963" y="4892676"/>
            <a:ext cx="18859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a:r>
              <a:rPr lang="en-US" altLang="en-US" sz="1600" u="none" dirty="0">
                <a:solidFill>
                  <a:srgbClr val="003366"/>
                </a:solidFill>
                <a:latin typeface="Arial" charset="0"/>
              </a:rPr>
              <a:t>PROGRAM</a:t>
            </a:r>
          </a:p>
        </p:txBody>
      </p:sp>
      <p:sp>
        <p:nvSpPr>
          <p:cNvPr id="3096" name="Rectangle 24"/>
          <p:cNvSpPr>
            <a:spLocks noChangeArrowheads="1"/>
          </p:cNvSpPr>
          <p:nvPr/>
        </p:nvSpPr>
        <p:spPr bwMode="auto">
          <a:xfrm>
            <a:off x="7513557" y="4800601"/>
            <a:ext cx="28862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algn="ctr"/>
            <a:r>
              <a:rPr lang="en-US" altLang="en-US" sz="1600" u="none" dirty="0">
                <a:solidFill>
                  <a:srgbClr val="003366"/>
                </a:solidFill>
                <a:latin typeface="Arial" charset="0"/>
              </a:rPr>
              <a:t>RESULTS  FROM PROGRAM</a:t>
            </a:r>
            <a:r>
              <a:rPr lang="en-US" altLang="en-US" sz="2800" u="none" dirty="0">
                <a:solidFill>
                  <a:srgbClr val="000000"/>
                </a:solidFill>
                <a:latin typeface="Arial" charset="0"/>
              </a:rPr>
              <a:t> </a:t>
            </a:r>
            <a:endParaRPr lang="en-US" altLang="en-US" sz="2800" u="none" dirty="0">
              <a:latin typeface="Arial" charset="0"/>
            </a:endParaRPr>
          </a:p>
        </p:txBody>
      </p:sp>
      <p:sp>
        <p:nvSpPr>
          <p:cNvPr id="3097" name="AutoShape 25"/>
          <p:cNvSpPr>
            <a:spLocks/>
          </p:cNvSpPr>
          <p:nvPr/>
        </p:nvSpPr>
        <p:spPr bwMode="auto">
          <a:xfrm rot="-5400000">
            <a:off x="3598070" y="3194845"/>
            <a:ext cx="409575" cy="2890837"/>
          </a:xfrm>
          <a:prstGeom prst="leftBrace">
            <a:avLst>
              <a:gd name="adj1" fmla="val 58818"/>
              <a:gd name="adj2" fmla="val 50000"/>
            </a:avLst>
          </a:prstGeom>
          <a:noFill/>
          <a:ln w="25400">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eaLnBrk="1" hangingPunct="1"/>
            <a:endParaRPr lang="en-US" altLang="en-US" dirty="0"/>
          </a:p>
        </p:txBody>
      </p:sp>
      <p:sp>
        <p:nvSpPr>
          <p:cNvPr id="3098" name="AutoShape 26"/>
          <p:cNvSpPr>
            <a:spLocks/>
          </p:cNvSpPr>
          <p:nvPr/>
        </p:nvSpPr>
        <p:spPr bwMode="auto">
          <a:xfrm rot="-5400000">
            <a:off x="8524876" y="3111501"/>
            <a:ext cx="409575" cy="3146425"/>
          </a:xfrm>
          <a:prstGeom prst="leftBrace">
            <a:avLst>
              <a:gd name="adj1" fmla="val 64018"/>
              <a:gd name="adj2" fmla="val 50000"/>
            </a:avLst>
          </a:prstGeom>
          <a:noFill/>
          <a:ln w="25400">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600" b="1" u="sng">
                <a:solidFill>
                  <a:schemeClr val="tx1"/>
                </a:solidFill>
                <a:latin typeface="Times New Roman" charset="0"/>
              </a:defRPr>
            </a:lvl1pPr>
            <a:lvl2pPr marL="742950" indent="-285750" eaLnBrk="0" hangingPunct="0">
              <a:defRPr sz="2600" b="1" u="sng">
                <a:solidFill>
                  <a:schemeClr val="tx1"/>
                </a:solidFill>
                <a:latin typeface="Times New Roman" charset="0"/>
              </a:defRPr>
            </a:lvl2pPr>
            <a:lvl3pPr marL="1143000" indent="-228600" eaLnBrk="0" hangingPunct="0">
              <a:defRPr sz="2600" b="1" u="sng">
                <a:solidFill>
                  <a:schemeClr val="tx1"/>
                </a:solidFill>
                <a:latin typeface="Times New Roman" charset="0"/>
              </a:defRPr>
            </a:lvl3pPr>
            <a:lvl4pPr marL="1600200" indent="-228600" eaLnBrk="0" hangingPunct="0">
              <a:defRPr sz="2600" b="1" u="sng">
                <a:solidFill>
                  <a:schemeClr val="tx1"/>
                </a:solidFill>
                <a:latin typeface="Times New Roman" charset="0"/>
              </a:defRPr>
            </a:lvl4pPr>
            <a:lvl5pPr marL="2057400" indent="-228600" eaLnBrk="0" hangingPunct="0">
              <a:defRPr sz="2600" b="1" u="sng">
                <a:solidFill>
                  <a:schemeClr val="tx1"/>
                </a:solidFill>
                <a:latin typeface="Times New Roman" charset="0"/>
              </a:defRPr>
            </a:lvl5pPr>
            <a:lvl6pPr marL="2514600" indent="-228600" eaLnBrk="0" fontAlgn="base" hangingPunct="0">
              <a:spcBef>
                <a:spcPct val="0"/>
              </a:spcBef>
              <a:spcAft>
                <a:spcPct val="0"/>
              </a:spcAft>
              <a:defRPr sz="2600" b="1" u="sng">
                <a:solidFill>
                  <a:schemeClr val="tx1"/>
                </a:solidFill>
                <a:latin typeface="Times New Roman" charset="0"/>
              </a:defRPr>
            </a:lvl6pPr>
            <a:lvl7pPr marL="2971800" indent="-228600" eaLnBrk="0" fontAlgn="base" hangingPunct="0">
              <a:spcBef>
                <a:spcPct val="0"/>
              </a:spcBef>
              <a:spcAft>
                <a:spcPct val="0"/>
              </a:spcAft>
              <a:defRPr sz="2600" b="1" u="sng">
                <a:solidFill>
                  <a:schemeClr val="tx1"/>
                </a:solidFill>
                <a:latin typeface="Times New Roman" charset="0"/>
              </a:defRPr>
            </a:lvl7pPr>
            <a:lvl8pPr marL="3429000" indent="-228600" eaLnBrk="0" fontAlgn="base" hangingPunct="0">
              <a:spcBef>
                <a:spcPct val="0"/>
              </a:spcBef>
              <a:spcAft>
                <a:spcPct val="0"/>
              </a:spcAft>
              <a:defRPr sz="2600" b="1" u="sng">
                <a:solidFill>
                  <a:schemeClr val="tx1"/>
                </a:solidFill>
                <a:latin typeface="Times New Roman" charset="0"/>
              </a:defRPr>
            </a:lvl8pPr>
            <a:lvl9pPr marL="3886200" indent="-228600" eaLnBrk="0" fontAlgn="base" hangingPunct="0">
              <a:spcBef>
                <a:spcPct val="0"/>
              </a:spcBef>
              <a:spcAft>
                <a:spcPct val="0"/>
              </a:spcAft>
              <a:defRPr sz="2600" b="1" u="sng">
                <a:solidFill>
                  <a:schemeClr val="tx1"/>
                </a:solidFill>
                <a:latin typeface="Times New Roman" charset="0"/>
              </a:defRPr>
            </a:lvl9pPr>
          </a:lstStyle>
          <a:p>
            <a:pPr eaLnBrk="1" hangingPunct="1"/>
            <a:endParaRPr lang="en-US" altLang="en-US" dirty="0"/>
          </a:p>
        </p:txBody>
      </p:sp>
      <p:sp>
        <p:nvSpPr>
          <p:cNvPr id="3099" name="Line 27"/>
          <p:cNvSpPr>
            <a:spLocks noChangeShapeType="1"/>
          </p:cNvSpPr>
          <p:nvPr/>
        </p:nvSpPr>
        <p:spPr bwMode="auto">
          <a:xfrm flipV="1">
            <a:off x="6042025" y="5554663"/>
            <a:ext cx="1588" cy="296862"/>
          </a:xfrm>
          <a:prstGeom prst="line">
            <a:avLst/>
          </a:prstGeom>
          <a:noFill/>
          <a:ln w="190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100" name="Freeform 28"/>
          <p:cNvSpPr>
            <a:spLocks/>
          </p:cNvSpPr>
          <p:nvPr/>
        </p:nvSpPr>
        <p:spPr bwMode="auto">
          <a:xfrm>
            <a:off x="3992563" y="5156201"/>
            <a:ext cx="2316162" cy="398463"/>
          </a:xfrm>
          <a:custGeom>
            <a:avLst/>
            <a:gdLst>
              <a:gd name="T0" fmla="*/ 2316162 w 1458"/>
              <a:gd name="T1" fmla="*/ 398463 h 252"/>
              <a:gd name="T2" fmla="*/ 0 w 1458"/>
              <a:gd name="T3" fmla="*/ 398463 h 252"/>
              <a:gd name="T4" fmla="*/ 0 w 1458"/>
              <a:gd name="T5" fmla="*/ 0 h 252"/>
              <a:gd name="T6" fmla="*/ 0 60000 65536"/>
              <a:gd name="T7" fmla="*/ 0 60000 65536"/>
              <a:gd name="T8" fmla="*/ 0 60000 65536"/>
            </a:gdLst>
            <a:ahLst/>
            <a:cxnLst>
              <a:cxn ang="T6">
                <a:pos x="T0" y="T1"/>
              </a:cxn>
              <a:cxn ang="T7">
                <a:pos x="T2" y="T3"/>
              </a:cxn>
              <a:cxn ang="T8">
                <a:pos x="T4" y="T5"/>
              </a:cxn>
            </a:cxnLst>
            <a:rect l="0" t="0" r="r" b="b"/>
            <a:pathLst>
              <a:path w="1458" h="252">
                <a:moveTo>
                  <a:pt x="1458" y="252"/>
                </a:moveTo>
                <a:lnTo>
                  <a:pt x="0" y="252"/>
                </a:lnTo>
                <a:lnTo>
                  <a:pt x="0" y="0"/>
                </a:lnTo>
              </a:path>
            </a:pathLst>
          </a:custGeom>
          <a:noFill/>
          <a:ln w="25400">
            <a:solidFill>
              <a:srgbClr val="003366"/>
            </a:solidFill>
            <a:prstDash val="solid"/>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101" name="Freeform 29"/>
          <p:cNvSpPr>
            <a:spLocks/>
          </p:cNvSpPr>
          <p:nvPr/>
        </p:nvSpPr>
        <p:spPr bwMode="auto">
          <a:xfrm>
            <a:off x="6308726" y="5211763"/>
            <a:ext cx="2105025" cy="342900"/>
          </a:xfrm>
          <a:custGeom>
            <a:avLst/>
            <a:gdLst>
              <a:gd name="T0" fmla="*/ 0 w 1572"/>
              <a:gd name="T1" fmla="*/ 342900 h 217"/>
              <a:gd name="T2" fmla="*/ 2105025 w 1572"/>
              <a:gd name="T3" fmla="*/ 342900 h 217"/>
              <a:gd name="T4" fmla="*/ 2105025 w 1572"/>
              <a:gd name="T5" fmla="*/ 0 h 217"/>
              <a:gd name="T6" fmla="*/ 0 60000 65536"/>
              <a:gd name="T7" fmla="*/ 0 60000 65536"/>
              <a:gd name="T8" fmla="*/ 0 60000 65536"/>
            </a:gdLst>
            <a:ahLst/>
            <a:cxnLst>
              <a:cxn ang="T6">
                <a:pos x="T0" y="T1"/>
              </a:cxn>
              <a:cxn ang="T7">
                <a:pos x="T2" y="T3"/>
              </a:cxn>
              <a:cxn ang="T8">
                <a:pos x="T4" y="T5"/>
              </a:cxn>
            </a:cxnLst>
            <a:rect l="0" t="0" r="r" b="b"/>
            <a:pathLst>
              <a:path w="1572" h="217">
                <a:moveTo>
                  <a:pt x="0" y="217"/>
                </a:moveTo>
                <a:lnTo>
                  <a:pt x="1572" y="217"/>
                </a:lnTo>
                <a:lnTo>
                  <a:pt x="1572" y="0"/>
                </a:lnTo>
              </a:path>
            </a:pathLst>
          </a:custGeom>
          <a:noFill/>
          <a:ln w="25400">
            <a:solidFill>
              <a:srgbClr val="003366"/>
            </a:solidFill>
            <a:prstDash val="solid"/>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0" name="Rectangle 29"/>
          <p:cNvSpPr/>
          <p:nvPr/>
        </p:nvSpPr>
        <p:spPr>
          <a:xfrm>
            <a:off x="170986" y="154266"/>
            <a:ext cx="11899094" cy="780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What is an example of a logic model?</a:t>
            </a:r>
            <a:endParaRPr lang="en-US" sz="3600" dirty="0"/>
          </a:p>
        </p:txBody>
      </p:sp>
      <p:sp>
        <p:nvSpPr>
          <p:cNvPr id="2" name="TextBox 1"/>
          <p:cNvSpPr txBox="1"/>
          <p:nvPr/>
        </p:nvSpPr>
        <p:spPr>
          <a:xfrm>
            <a:off x="4266407" y="1803281"/>
            <a:ext cx="3577261" cy="369332"/>
          </a:xfrm>
          <a:prstGeom prst="rect">
            <a:avLst/>
          </a:prstGeom>
          <a:noFill/>
        </p:spPr>
        <p:txBody>
          <a:bodyPr wrap="none" rtlCol="0">
            <a:spAutoFit/>
          </a:bodyPr>
          <a:lstStyle/>
          <a:p>
            <a:r>
              <a:rPr lang="en-US" dirty="0" smtClean="0">
                <a:solidFill>
                  <a:schemeClr val="tx2"/>
                </a:solidFill>
              </a:rPr>
              <a:t>Goal</a:t>
            </a:r>
            <a:r>
              <a:rPr lang="en-US" smtClean="0">
                <a:solidFill>
                  <a:schemeClr val="tx2"/>
                </a:solidFill>
              </a:rPr>
              <a:t>: Double </a:t>
            </a:r>
            <a:r>
              <a:rPr lang="en-US" dirty="0" smtClean="0">
                <a:solidFill>
                  <a:schemeClr val="tx2"/>
                </a:solidFill>
              </a:rPr>
              <a:t>U.S. Exports in 2 years</a:t>
            </a:r>
            <a:endParaRPr lang="en-US" dirty="0">
              <a:solidFill>
                <a:schemeClr val="tx2"/>
              </a:solidFill>
            </a:endParaRPr>
          </a:p>
        </p:txBody>
      </p:sp>
      <p:pic>
        <p:nvPicPr>
          <p:cNvPr id="33" name="Picture 32"/>
          <p:cNvPicPr>
            <a:picLocks noChangeAspect="1"/>
          </p:cNvPicPr>
          <p:nvPr/>
        </p:nvPicPr>
        <p:blipFill>
          <a:blip r:embed="rId3"/>
          <a:stretch>
            <a:fillRect/>
          </a:stretch>
        </p:blipFill>
        <p:spPr>
          <a:xfrm>
            <a:off x="10727054" y="6434546"/>
            <a:ext cx="1219200" cy="368300"/>
          </a:xfrm>
          <a:prstGeom prst="rect">
            <a:avLst/>
          </a:prstGeom>
        </p:spPr>
      </p:pic>
      <p:sp>
        <p:nvSpPr>
          <p:cNvPr id="4" name="TextBox 3"/>
          <p:cNvSpPr txBox="1"/>
          <p:nvPr/>
        </p:nvSpPr>
        <p:spPr>
          <a:xfrm>
            <a:off x="0" y="6464292"/>
            <a:ext cx="3639014" cy="307777"/>
          </a:xfrm>
          <a:prstGeom prst="rect">
            <a:avLst/>
          </a:prstGeom>
          <a:noFill/>
        </p:spPr>
        <p:txBody>
          <a:bodyPr wrap="square" rtlCol="0">
            <a:spAutoFit/>
          </a:bodyPr>
          <a:lstStyle/>
          <a:p>
            <a:r>
              <a:rPr lang="en-US" sz="1400" dirty="0" smtClean="0"/>
              <a:t>Source: U.S. Department of Commerce</a:t>
            </a:r>
            <a:endParaRPr lang="en-US" sz="1400" dirty="0"/>
          </a:p>
        </p:txBody>
      </p:sp>
    </p:spTree>
    <p:extLst>
      <p:ext uri="{BB962C8B-B14F-4D97-AF65-F5344CB8AC3E}">
        <p14:creationId xmlns:p14="http://schemas.microsoft.com/office/powerpoint/2010/main" val="895006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81198028"/>
              </p:ext>
            </p:extLst>
          </p:nvPr>
        </p:nvGraphicFramePr>
        <p:xfrm>
          <a:off x="3718560" y="-16601"/>
          <a:ext cx="4648199" cy="6913609"/>
        </p:xfrm>
        <a:graphic>
          <a:graphicData uri="http://schemas.openxmlformats.org/presentationml/2006/ole">
            <mc:AlternateContent xmlns:mc="http://schemas.openxmlformats.org/markup-compatibility/2006">
              <mc:Choice xmlns:v="urn:schemas-microsoft-com:vml" Requires="v">
                <p:oleObj spid="_x0000_s1058" name="Acrobat Document" r:id="rId3" imgW="13487230" imgH="20071049" progId="AcroExch.Document.11">
                  <p:embed/>
                </p:oleObj>
              </mc:Choice>
              <mc:Fallback>
                <p:oleObj name="Acrobat Document" r:id="rId3" imgW="13487230" imgH="20071049" progId="AcroExch.Document.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560" y="-16601"/>
                        <a:ext cx="4648199" cy="6913609"/>
                      </a:xfrm>
                      <a:prstGeom prst="rect">
                        <a:avLst/>
                      </a:prstGeom>
                      <a:noFill/>
                      <a:ln w="3175">
                        <a:solidFill>
                          <a:schemeClr val="tx1"/>
                        </a:solidFill>
                      </a:ln>
                    </p:spPr>
                  </p:pic>
                </p:oleObj>
              </mc:Fallback>
            </mc:AlternateContent>
          </a:graphicData>
        </a:graphic>
      </p:graphicFrame>
    </p:spTree>
    <p:extLst>
      <p:ext uri="{BB962C8B-B14F-4D97-AF65-F5344CB8AC3E}">
        <p14:creationId xmlns:p14="http://schemas.microsoft.com/office/powerpoint/2010/main" val="1430828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solidFill>
            <a:schemeClr val="tx2"/>
          </a:solidFill>
        </p:spPr>
        <p:txBody>
          <a:bodyPr wrap="square" rtlCol="0">
            <a:spAutoFit/>
          </a:bodyPr>
          <a:lstStyle/>
          <a:p>
            <a:pPr algn="ctr"/>
            <a:r>
              <a:rPr lang="en-US" sz="3600" dirty="0" smtClean="0">
                <a:solidFill>
                  <a:schemeClr val="bg1"/>
                </a:solidFill>
              </a:rPr>
              <a:t>Play #2: Determine a path forward through planning</a:t>
            </a:r>
          </a:p>
          <a:p>
            <a:endParaRPr lang="en-US" dirty="0"/>
          </a:p>
        </p:txBody>
      </p:sp>
      <p:sp>
        <p:nvSpPr>
          <p:cNvPr id="3" name="TextBox 2"/>
          <p:cNvSpPr txBox="1"/>
          <p:nvPr/>
        </p:nvSpPr>
        <p:spPr>
          <a:xfrm>
            <a:off x="762952" y="861774"/>
            <a:ext cx="10069830" cy="4401205"/>
          </a:xfrm>
          <a:prstGeom prst="rect">
            <a:avLst/>
          </a:prstGeom>
          <a:noFill/>
        </p:spPr>
        <p:txBody>
          <a:bodyPr wrap="square" rtlCol="0">
            <a:spAutoFit/>
          </a:bodyPr>
          <a:lstStyle/>
          <a:p>
            <a:endParaRPr lang="en-US" sz="2800" dirty="0"/>
          </a:p>
          <a:p>
            <a:pPr marL="285750" indent="-285750">
              <a:buFont typeface="Wingdings" charset="2"/>
              <a:buChar char="ü"/>
            </a:pPr>
            <a:r>
              <a:rPr lang="en-US" sz="2800" dirty="0" smtClean="0"/>
              <a:t>Do we have plans that we consult, update regularly, and use to guide our decisions?</a:t>
            </a:r>
            <a:br>
              <a:rPr lang="en-US" sz="2800" dirty="0" smtClean="0"/>
            </a:br>
            <a:endParaRPr lang="en-US" sz="2800" dirty="0" smtClean="0"/>
          </a:p>
          <a:p>
            <a:pPr marL="285750" indent="-285750">
              <a:buFont typeface="Wingdings" charset="2"/>
              <a:buChar char="ü"/>
            </a:pPr>
            <a:r>
              <a:rPr lang="en-US" sz="2800" b="1" dirty="0" smtClean="0"/>
              <a:t>Are multiple perspectives or stakeholders included in our planning process?</a:t>
            </a:r>
            <a:r>
              <a:rPr lang="en-US" sz="2800" dirty="0" smtClean="0"/>
              <a:t/>
            </a:r>
            <a:br>
              <a:rPr lang="en-US" sz="2800" dirty="0" smtClean="0"/>
            </a:br>
            <a:endParaRPr lang="en-US" sz="2800" dirty="0" smtClean="0"/>
          </a:p>
          <a:p>
            <a:pPr marL="285750" indent="-285750">
              <a:buFont typeface="Wingdings" charset="2"/>
              <a:buChar char="ü"/>
            </a:pPr>
            <a:r>
              <a:rPr lang="en-US" sz="2800" dirty="0" smtClean="0"/>
              <a:t>Do we have a process to identify and plan for risk?</a:t>
            </a:r>
            <a:br>
              <a:rPr lang="en-US" sz="2800" dirty="0" smtClean="0"/>
            </a:br>
            <a:endParaRPr lang="en-US" sz="2800" dirty="0" smtClean="0"/>
          </a:p>
          <a:p>
            <a:pPr marL="285750" indent="-285750">
              <a:buFont typeface="Wingdings" charset="2"/>
              <a:buChar char="ü"/>
            </a:pPr>
            <a:r>
              <a:rPr lang="en-US" sz="2800" dirty="0" smtClean="0"/>
              <a:t>Are the plans we work with aligned, or are they contradictory?</a:t>
            </a:r>
            <a:endParaRPr lang="en-US" sz="2800" dirty="0"/>
          </a:p>
        </p:txBody>
      </p:sp>
      <p:pic>
        <p:nvPicPr>
          <p:cNvPr id="4" name="Picture 3"/>
          <p:cNvPicPr>
            <a:picLocks noChangeAspect="1"/>
          </p:cNvPicPr>
          <p:nvPr/>
        </p:nvPicPr>
        <p:blipFill>
          <a:blip r:embed="rId3"/>
          <a:stretch>
            <a:fillRect/>
          </a:stretch>
        </p:blipFill>
        <p:spPr>
          <a:xfrm>
            <a:off x="10727054" y="6434546"/>
            <a:ext cx="1219200" cy="368300"/>
          </a:xfrm>
          <a:prstGeom prst="rect">
            <a:avLst/>
          </a:prstGeom>
        </p:spPr>
      </p:pic>
      <p:sp>
        <p:nvSpPr>
          <p:cNvPr id="5" name="TextBox 4"/>
          <p:cNvSpPr txBox="1"/>
          <p:nvPr/>
        </p:nvSpPr>
        <p:spPr>
          <a:xfrm>
            <a:off x="104775" y="6525847"/>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124991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686" y="1335826"/>
            <a:ext cx="6856673" cy="514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47" y="407772"/>
            <a:ext cx="5522826" cy="270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21258" y="3373458"/>
            <a:ext cx="5009715" cy="2677656"/>
          </a:xfrm>
          <a:prstGeom prst="rect">
            <a:avLst/>
          </a:prstGeom>
        </p:spPr>
        <p:txBody>
          <a:bodyPr wrap="square">
            <a:spAutoFit/>
          </a:bodyPr>
          <a:lstStyle/>
          <a:p>
            <a:r>
              <a:rPr lang="en-US" sz="2400" dirty="0"/>
              <a:t>A major conclusion from these interactions with </a:t>
            </a:r>
            <a:r>
              <a:rPr lang="en-US" sz="2400" dirty="0" smtClean="0"/>
              <a:t>partner organizations </a:t>
            </a:r>
            <a:r>
              <a:rPr lang="en-US" sz="2400" dirty="0"/>
              <a:t>is </a:t>
            </a:r>
            <a:r>
              <a:rPr lang="en-US" sz="2400" dirty="0" smtClean="0"/>
              <a:t>that </a:t>
            </a:r>
            <a:r>
              <a:rPr lang="en-US" sz="2400" b="1" dirty="0" smtClean="0"/>
              <a:t>as </a:t>
            </a:r>
            <a:r>
              <a:rPr lang="en-US" sz="2400" b="1" dirty="0"/>
              <a:t>a region there is a need for increased </a:t>
            </a:r>
            <a:r>
              <a:rPr lang="en-US" sz="2400" b="1" dirty="0" smtClean="0"/>
              <a:t>coordination and </a:t>
            </a:r>
            <a:r>
              <a:rPr lang="en-US" sz="2400" b="1" dirty="0"/>
              <a:t>cross-sector activities on solutions that </a:t>
            </a:r>
            <a:r>
              <a:rPr lang="en-US" sz="2400" b="1" dirty="0" smtClean="0"/>
              <a:t>are commensurate </a:t>
            </a:r>
            <a:r>
              <a:rPr lang="en-US" sz="2400" b="1" dirty="0"/>
              <a:t>with the scale of the challenge </a:t>
            </a:r>
            <a:r>
              <a:rPr lang="en-US" sz="2400" b="1" dirty="0" smtClean="0"/>
              <a:t>of our </a:t>
            </a:r>
            <a:r>
              <a:rPr lang="en-US" sz="2400" b="1" dirty="0"/>
              <a:t>inequities.</a:t>
            </a:r>
            <a:endParaRPr lang="en-US" sz="2400" dirty="0"/>
          </a:p>
        </p:txBody>
      </p:sp>
    </p:spTree>
    <p:extLst>
      <p:ext uri="{BB962C8B-B14F-4D97-AF65-F5344CB8AC3E}">
        <p14:creationId xmlns:p14="http://schemas.microsoft.com/office/powerpoint/2010/main" val="2587628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83746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solidFill>
            <a:schemeClr val="tx2"/>
          </a:solidFill>
        </p:spPr>
        <p:txBody>
          <a:bodyPr wrap="square" rtlCol="0">
            <a:spAutoFit/>
          </a:bodyPr>
          <a:lstStyle/>
          <a:p>
            <a:pPr algn="ctr"/>
            <a:r>
              <a:rPr lang="en-US" sz="3600" dirty="0" smtClean="0">
                <a:solidFill>
                  <a:schemeClr val="bg1"/>
                </a:solidFill>
              </a:rPr>
              <a:t>Play #3: Assess success through evaluation</a:t>
            </a:r>
          </a:p>
          <a:p>
            <a:endParaRPr lang="en-US" dirty="0"/>
          </a:p>
        </p:txBody>
      </p:sp>
      <p:sp>
        <p:nvSpPr>
          <p:cNvPr id="3" name="TextBox 2"/>
          <p:cNvSpPr txBox="1"/>
          <p:nvPr/>
        </p:nvSpPr>
        <p:spPr>
          <a:xfrm>
            <a:off x="471486" y="1109186"/>
            <a:ext cx="11720513" cy="4401205"/>
          </a:xfrm>
          <a:prstGeom prst="rect">
            <a:avLst/>
          </a:prstGeom>
          <a:noFill/>
        </p:spPr>
        <p:txBody>
          <a:bodyPr wrap="square" rtlCol="0">
            <a:spAutoFit/>
          </a:bodyPr>
          <a:lstStyle/>
          <a:p>
            <a:endParaRPr lang="en-US" sz="2800" dirty="0"/>
          </a:p>
          <a:p>
            <a:pPr marL="285750" indent="-285750">
              <a:buFont typeface="Wingdings" charset="2"/>
              <a:buChar char="ü"/>
            </a:pPr>
            <a:r>
              <a:rPr lang="en-US" sz="2800" dirty="0" smtClean="0"/>
              <a:t>Do we intentionally assess our success in achieving our goals?</a:t>
            </a:r>
            <a:br>
              <a:rPr lang="en-US" sz="2800" dirty="0" smtClean="0"/>
            </a:br>
            <a:endParaRPr lang="en-US" sz="2800" dirty="0" smtClean="0"/>
          </a:p>
          <a:p>
            <a:pPr marL="285750" indent="-285750">
              <a:buFont typeface="Wingdings" charset="2"/>
              <a:buChar char="ü"/>
            </a:pPr>
            <a:r>
              <a:rPr lang="en-US" sz="2800" dirty="0" smtClean="0"/>
              <a:t>Are we able to make judgements about our impact with the information available to us?</a:t>
            </a:r>
            <a:br>
              <a:rPr lang="en-US" sz="2800" dirty="0" smtClean="0"/>
            </a:br>
            <a:endParaRPr lang="en-US" sz="2800" dirty="0" smtClean="0"/>
          </a:p>
          <a:p>
            <a:pPr marL="285750" indent="-285750">
              <a:buFont typeface="Wingdings" charset="2"/>
              <a:buChar char="ü"/>
            </a:pPr>
            <a:r>
              <a:rPr lang="en-US" sz="2800" b="1" dirty="0" smtClean="0"/>
              <a:t>Do we take the time to reflect on progress in a structured way?</a:t>
            </a:r>
            <a:r>
              <a:rPr lang="en-US" sz="2800" dirty="0" smtClean="0"/>
              <a:t/>
            </a:r>
            <a:br>
              <a:rPr lang="en-US" sz="2800" dirty="0" smtClean="0"/>
            </a:br>
            <a:endParaRPr lang="en-US" sz="2800" dirty="0" smtClean="0"/>
          </a:p>
          <a:p>
            <a:pPr marL="285750" indent="-285750">
              <a:buFont typeface="Wingdings" charset="2"/>
              <a:buChar char="ü"/>
            </a:pPr>
            <a:r>
              <a:rPr lang="en-US" sz="2800" dirty="0" smtClean="0"/>
              <a:t>Do we adjust or change what we are working on based on thoughtful, rigorous assessments?</a:t>
            </a:r>
            <a:endParaRPr lang="en-US" sz="2800" dirty="0"/>
          </a:p>
        </p:txBody>
      </p:sp>
      <p:pic>
        <p:nvPicPr>
          <p:cNvPr id="4" name="Picture 3"/>
          <p:cNvPicPr>
            <a:picLocks noChangeAspect="1"/>
          </p:cNvPicPr>
          <p:nvPr/>
        </p:nvPicPr>
        <p:blipFill>
          <a:blip r:embed="rId3"/>
          <a:stretch>
            <a:fillRect/>
          </a:stretch>
        </p:blipFill>
        <p:spPr>
          <a:xfrm>
            <a:off x="10727054" y="6434546"/>
            <a:ext cx="1219200" cy="368300"/>
          </a:xfrm>
          <a:prstGeom prst="rect">
            <a:avLst/>
          </a:prstGeom>
        </p:spPr>
      </p:pic>
      <p:sp>
        <p:nvSpPr>
          <p:cNvPr id="5" name="TextBox 4"/>
          <p:cNvSpPr txBox="1"/>
          <p:nvPr/>
        </p:nvSpPr>
        <p:spPr>
          <a:xfrm>
            <a:off x="104775" y="6525847"/>
            <a:ext cx="4772025" cy="338554"/>
          </a:xfrm>
          <a:prstGeom prst="rect">
            <a:avLst/>
          </a:prstGeom>
          <a:noFill/>
        </p:spPr>
        <p:txBody>
          <a:bodyPr wrap="square" rtlCol="0">
            <a:spAutoFit/>
          </a:bodyPr>
          <a:lstStyle/>
          <a:p>
            <a:r>
              <a:rPr lang="en-US" sz="1600" dirty="0" smtClean="0"/>
              <a:t>Source: U.S. Performance Improvement Council</a:t>
            </a:r>
            <a:endParaRPr lang="en-US" sz="1600" dirty="0"/>
          </a:p>
        </p:txBody>
      </p:sp>
    </p:spTree>
    <p:extLst>
      <p:ext uri="{BB962C8B-B14F-4D97-AF65-F5344CB8AC3E}">
        <p14:creationId xmlns:p14="http://schemas.microsoft.com/office/powerpoint/2010/main" val="12624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10434</TotalTime>
  <Words>1950</Words>
  <Application>Microsoft Office PowerPoint</Application>
  <PresentationFormat>Widescreen</PresentationFormat>
  <Paragraphs>287</Paragraphs>
  <Slides>32</Slides>
  <Notes>16</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Arial Unicode MS</vt:lpstr>
      <vt:lpstr>ＭＳ Ｐゴシック</vt:lpstr>
      <vt:lpstr>Arial</vt:lpstr>
      <vt:lpstr>Calibri</vt:lpstr>
      <vt:lpstr>Calibri Light</vt:lpstr>
      <vt:lpstr>Montserrat</vt:lpstr>
      <vt:lpstr>Times New Roman</vt:lpstr>
      <vt:lpstr>Webdings</vt:lpstr>
      <vt:lpstr>Wingdings</vt:lpstr>
      <vt:lpstr>Office Theme</vt:lpstr>
      <vt:lpstr>Acrobat Document</vt:lpstr>
      <vt:lpstr>The 10 Plays to Driving Performance and Impact  Delivery Process Overview &amp;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Doesn’t look like that much, but watch how it comes to life…https://www.themarshallproject.org/2016/08/18/crime-in-context#.cIebqKrFn Newark and new orleans comparison after katrina and during recession – see boom in homicides – those are more apparent causal factors, but all about asking questions of data Need to compare demographic information to see relative comparison – but even still, the data begs questions</vt:lpstr>
      <vt:lpstr> Comparing Outputs and Outcomes</vt:lpstr>
      <vt:lpstr>PowerPoint Presentation</vt:lpstr>
      <vt:lpstr>PowerPoint Presentation</vt:lpstr>
      <vt:lpstr>PowerPoint Presentation</vt:lpstr>
      <vt:lpstr>PowerPoint Presentation</vt:lpstr>
      <vt:lpstr>Key Steps in Performance Management</vt:lpstr>
      <vt:lpstr>Appendix</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Press</dc:creator>
  <cp:lastModifiedBy>Ward, Jessica (GOV)</cp:lastModifiedBy>
  <cp:revision>50</cp:revision>
  <cp:lastPrinted>2016-10-14T22:57:21Z</cp:lastPrinted>
  <dcterms:created xsi:type="dcterms:W3CDTF">2016-09-21T22:54:19Z</dcterms:created>
  <dcterms:modified xsi:type="dcterms:W3CDTF">2016-11-07T14:44:46Z</dcterms:modified>
</cp:coreProperties>
</file>